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9"/>
  </p:notesMasterIdLst>
  <p:sldIdLst>
    <p:sldId id="256" r:id="rId2"/>
    <p:sldId id="259" r:id="rId3"/>
    <p:sldId id="261" r:id="rId4"/>
    <p:sldId id="257" r:id="rId5"/>
    <p:sldId id="273" r:id="rId6"/>
    <p:sldId id="285" r:id="rId7"/>
    <p:sldId id="304" r:id="rId8"/>
    <p:sldId id="289" r:id="rId9"/>
    <p:sldId id="291" r:id="rId10"/>
    <p:sldId id="265" r:id="rId11"/>
    <p:sldId id="305" r:id="rId12"/>
    <p:sldId id="306" r:id="rId13"/>
    <p:sldId id="307" r:id="rId14"/>
    <p:sldId id="308" r:id="rId15"/>
    <p:sldId id="309" r:id="rId16"/>
    <p:sldId id="301" r:id="rId17"/>
    <p:sldId id="269" r:id="rId18"/>
  </p:sldIdLst>
  <p:sldSz cx="9144000" cy="5143500" type="screen16x9"/>
  <p:notesSz cx="6858000" cy="9144000"/>
  <p:embeddedFontLst>
    <p:embeddedFont>
      <p:font typeface="Advent Pro Light" panose="020B0604020202020204" charset="0"/>
      <p:regular r:id="rId20"/>
      <p:bold r:id="rId21"/>
    </p:embeddedFont>
    <p:embeddedFont>
      <p:font typeface="Andalus" panose="020B0604020202020204" charset="-78"/>
      <p:regular r:id="rId22"/>
    </p:embeddedFont>
    <p:embeddedFont>
      <p:font typeface="Anton" pitchFamily="2" charset="0"/>
      <p:regular r:id="rId23"/>
    </p:embeddedFont>
    <p:embeddedFont>
      <p:font typeface="Fira Sans Condensed Light" panose="020B0403050000020004" pitchFamily="34" charset="0"/>
      <p:regular r:id="rId24"/>
      <p:bold r:id="rId25"/>
      <p:italic r:id="rId26"/>
      <p:boldItalic r:id="rId27"/>
    </p:embeddedFont>
    <p:embeddedFont>
      <p:font typeface="Rajdhani" panose="020B0604020202020204"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909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C665784-986E-4BE0-8816-3059A236AA41}">
  <a:tblStyle styleId="{8C665784-986E-4BE0-8816-3059A236AA4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400" autoAdjust="0"/>
  </p:normalViewPr>
  <p:slideViewPr>
    <p:cSldViewPr snapToGrid="0">
      <p:cViewPr varScale="1">
        <p:scale>
          <a:sx n="92" d="100"/>
          <a:sy n="92" d="100"/>
        </p:scale>
        <p:origin x="118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jpg>
</file>

<file path=ppt/media/image3.jpg>
</file>

<file path=ppt/media/image4.jp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10338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83820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08494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46199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588110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37869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D1D5DB"/>
                </a:solidFill>
                <a:effectLst/>
                <a:latin typeface="Söhne"/>
              </a:rPr>
              <a:t>Automatic Description for Surveillance Systems: Image caption generators can be integrated into surveillance systems to automatically generate descriptions for captured images or video frames. This aids in understanding the content of the surveillance footage without human intervention, making it easier to analyze and search through large volumes of visual data.</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D1D5DB"/>
                </a:solidFill>
                <a:effectLst/>
                <a:latin typeface="Söhne"/>
              </a:rPr>
              <a:t>Autonomous Vehicles and Robotics: Image caption generators can be employed in autonomous vehicles or robotic systems to provide real-time descriptions of the surrounding environment. This assists in object recognition, navigation, and decision-making processes, enabling safer and more efficient operation.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D1D5DB"/>
                </a:solidFill>
                <a:effectLst/>
                <a:latin typeface="Söhne"/>
              </a:rPr>
              <a:t>Visual Storytelling and Entertainment: Image caption generators can be used to create descriptive captions for images or sequences of images, enabling the creation of visual stories, comics, or picture books. This can be utilized in entertainment, advertising, or digital storytelling applications.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D1D5DB"/>
              </a:solidFill>
              <a:effectLst/>
              <a:latin typeface="Söhne"/>
            </a:endParaRP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67944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883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3449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41045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4" r:id="rId5"/>
    <p:sldLayoutId id="2147483655" r:id="rId6"/>
    <p:sldLayoutId id="2147483656" r:id="rId7"/>
    <p:sldLayoutId id="2147483659" r:id="rId8"/>
    <p:sldLayoutId id="2147483662" r:id="rId9"/>
    <p:sldLayoutId id="2147483666" r:id="rId10"/>
    <p:sldLayoutId id="214748366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367503" y="411982"/>
            <a:ext cx="3737398" cy="285575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br>
              <a:rPr lang="en-GB" sz="6000" dirty="0">
                <a:latin typeface="Andalus" panose="02020603050405020304" pitchFamily="18" charset="-78"/>
                <a:cs typeface="Andalus" panose="02020603050405020304" pitchFamily="18" charset="-78"/>
              </a:rPr>
            </a:br>
            <a:br>
              <a:rPr lang="en-GB" sz="6000" dirty="0">
                <a:latin typeface="Andalus" panose="02020603050405020304" pitchFamily="18" charset="-78"/>
                <a:cs typeface="Andalus" panose="02020603050405020304" pitchFamily="18" charset="-78"/>
              </a:rPr>
            </a:br>
            <a:r>
              <a:rPr lang="en-GB" sz="6000" dirty="0">
                <a:latin typeface="Andalus" panose="02020603050405020304" pitchFamily="18" charset="-78"/>
                <a:cs typeface="Andalus" panose="02020603050405020304" pitchFamily="18" charset="-78"/>
              </a:rPr>
              <a:t>Image Caption </a:t>
            </a:r>
            <a:br>
              <a:rPr lang="en-GB" sz="6000" dirty="0">
                <a:latin typeface="Andalus" panose="02020603050405020304" pitchFamily="18" charset="-78"/>
                <a:cs typeface="Andalus" panose="02020603050405020304" pitchFamily="18" charset="-78"/>
              </a:rPr>
            </a:br>
            <a:r>
              <a:rPr lang="en-GB" sz="6000" dirty="0">
                <a:latin typeface="Andalus" panose="02020603050405020304" pitchFamily="18" charset="-78"/>
                <a:cs typeface="Andalus" panose="02020603050405020304" pitchFamily="18" charset="-78"/>
              </a:rPr>
              <a:t>Generator</a:t>
            </a:r>
            <a:endParaRPr lang="en-GB" sz="6000" dirty="0">
              <a:latin typeface="Andalus" panose="02020603050405020304" pitchFamily="18" charset="-78"/>
              <a:ea typeface="Rajdhani"/>
              <a:cs typeface="Andalus" panose="02020603050405020304" pitchFamily="18" charset="-78"/>
              <a:sym typeface="Rajdhani"/>
            </a:endParaRPr>
          </a:p>
        </p:txBody>
      </p:sp>
      <p:sp>
        <p:nvSpPr>
          <p:cNvPr id="103" name="Google Shape;103;p24"/>
          <p:cNvSpPr txBox="1">
            <a:spLocks noGrp="1"/>
          </p:cNvSpPr>
          <p:nvPr>
            <p:ph type="subTitle" idx="1"/>
          </p:nvPr>
        </p:nvSpPr>
        <p:spPr>
          <a:xfrm>
            <a:off x="367503" y="3428108"/>
            <a:ext cx="3737398"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dirty="0">
                <a:latin typeface="Andalus" panose="02020603050405020304" pitchFamily="18" charset="-78"/>
                <a:ea typeface="Fira Sans Condensed Light"/>
                <a:cs typeface="Andalus" panose="02020603050405020304" pitchFamily="18" charset="-78"/>
                <a:sym typeface="Fira Sans Condensed Light"/>
              </a:rPr>
              <a:t>By Raj Patel(1566779)</a:t>
            </a:r>
            <a:endParaRPr lang="en-GB" sz="1600" dirty="0">
              <a:latin typeface="Fira Sans Condensed Light"/>
              <a:ea typeface="Fira Sans Condensed Light"/>
              <a:cs typeface="Fira Sans Condensed Light"/>
              <a:sym typeface="Fira Sans Condensed Light"/>
            </a:endParaRPr>
          </a:p>
        </p:txBody>
      </p:sp>
      <p:pic>
        <p:nvPicPr>
          <p:cNvPr id="104" name="Google Shape;104;p24"/>
          <p:cNvPicPr preferRelativeResize="0"/>
          <p:nvPr/>
        </p:nvPicPr>
        <p:blipFill rotWithShape="1">
          <a:blip r:embed="rId4">
            <a:alphaModFix/>
          </a:blip>
          <a:srcRect l="6664" t="4858" r="6220" b="5495"/>
          <a:stretch/>
        </p:blipFill>
        <p:spPr>
          <a:xfrm>
            <a:off x="4046050" y="411988"/>
            <a:ext cx="4197350" cy="43195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Train/Test Split</a:t>
            </a:r>
            <a:endParaRPr dirty="0"/>
          </a:p>
        </p:txBody>
      </p:sp>
      <p:graphicFrame>
        <p:nvGraphicFramePr>
          <p:cNvPr id="647" name="Google Shape;647;p33"/>
          <p:cNvGraphicFramePr/>
          <p:nvPr>
            <p:extLst>
              <p:ext uri="{D42A27DB-BD31-4B8C-83A1-F6EECF244321}">
                <p14:modId xmlns:p14="http://schemas.microsoft.com/office/powerpoint/2010/main" val="1144335269"/>
              </p:ext>
            </p:extLst>
          </p:nvPr>
        </p:nvGraphicFramePr>
        <p:xfrm>
          <a:off x="1248350" y="1427021"/>
          <a:ext cx="6647300" cy="1693025"/>
        </p:xfrm>
        <a:graphic>
          <a:graphicData uri="http://schemas.openxmlformats.org/drawingml/2006/table">
            <a:tbl>
              <a:tblPr>
                <a:noFill/>
                <a:tableStyleId>{8C665784-986E-4BE0-8816-3059A236AA41}</a:tableStyleId>
              </a:tblPr>
              <a:tblGrid>
                <a:gridCol w="208250">
                  <a:extLst>
                    <a:ext uri="{9D8B030D-6E8A-4147-A177-3AD203B41FA5}">
                      <a16:colId xmlns:a16="http://schemas.microsoft.com/office/drawing/2014/main" val="20000"/>
                    </a:ext>
                  </a:extLst>
                </a:gridCol>
                <a:gridCol w="3115400">
                  <a:extLst>
                    <a:ext uri="{9D8B030D-6E8A-4147-A177-3AD203B41FA5}">
                      <a16:colId xmlns:a16="http://schemas.microsoft.com/office/drawing/2014/main" val="20001"/>
                    </a:ext>
                  </a:extLst>
                </a:gridCol>
                <a:gridCol w="3115400">
                  <a:extLst>
                    <a:ext uri="{9D8B030D-6E8A-4147-A177-3AD203B41FA5}">
                      <a16:colId xmlns:a16="http://schemas.microsoft.com/office/drawing/2014/main" val="20002"/>
                    </a:ext>
                  </a:extLst>
                </a:gridCol>
                <a:gridCol w="208250">
                  <a:extLst>
                    <a:ext uri="{9D8B030D-6E8A-4147-A177-3AD203B41FA5}">
                      <a16:colId xmlns:a16="http://schemas.microsoft.com/office/drawing/2014/main" val="20003"/>
                    </a:ext>
                  </a:extLst>
                </a:gridCol>
              </a:tblGrid>
              <a:tr h="739000">
                <a:tc>
                  <a:txBody>
                    <a:bodyPr/>
                    <a:lstStyle/>
                    <a:p>
                      <a:pPr marL="0" lvl="0" indent="0" algn="ctr" rtl="0">
                        <a:spcBef>
                          <a:spcPts val="0"/>
                        </a:spcBef>
                        <a:spcAft>
                          <a:spcPts val="0"/>
                        </a:spcAft>
                        <a:buNone/>
                      </a:pPr>
                      <a:endParaRPr sz="3000" b="1" dirty="0">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dirty="0">
                          <a:solidFill>
                            <a:schemeClr val="lt2"/>
                          </a:solidFill>
                          <a:latin typeface="Rajdhani"/>
                          <a:ea typeface="Rajdhani"/>
                          <a:cs typeface="Rajdhani"/>
                          <a:sym typeface="Rajdhani"/>
                        </a:rPr>
                        <a:t>90%</a:t>
                      </a:r>
                      <a:endParaRPr sz="3000" b="1" dirty="0">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dirty="0">
                          <a:solidFill>
                            <a:schemeClr val="lt2"/>
                          </a:solidFill>
                          <a:latin typeface="Rajdhani"/>
                          <a:ea typeface="Rajdhani"/>
                          <a:cs typeface="Rajdhani"/>
                          <a:sym typeface="Rajdhani"/>
                        </a:rPr>
                        <a:t>10%</a:t>
                      </a:r>
                      <a:endParaRPr sz="3000" b="1" dirty="0">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endParaRPr sz="3000" b="1" dirty="0">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0"/>
                  </a:ext>
                </a:extLst>
              </a:tr>
              <a:tr h="954025">
                <a:tc>
                  <a:txBody>
                    <a:bodyPr/>
                    <a:lstStyle/>
                    <a:p>
                      <a:pPr marL="0" lvl="0" indent="0" algn="ctr" rtl="0">
                        <a:spcBef>
                          <a:spcPts val="0"/>
                        </a:spcBef>
                        <a:spcAft>
                          <a:spcPts val="0"/>
                        </a:spcAft>
                        <a:buNone/>
                      </a:pP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2400" b="1" dirty="0">
                          <a:solidFill>
                            <a:schemeClr val="lt2"/>
                          </a:solidFill>
                          <a:latin typeface="Fira Sans Condensed Light"/>
                          <a:ea typeface="Fira Sans Condensed Light"/>
                          <a:cs typeface="Fira Sans Condensed Light"/>
                          <a:sym typeface="Fira Sans Condensed Light"/>
                        </a:rPr>
                        <a:t>Training Data </a:t>
                      </a:r>
                      <a:endParaRPr sz="2400" b="1"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2400" b="1" dirty="0">
                          <a:solidFill>
                            <a:schemeClr val="lt2"/>
                          </a:solidFill>
                          <a:latin typeface="Fira Sans Condensed Light"/>
                          <a:ea typeface="Fira Sans Condensed Light"/>
                          <a:cs typeface="Fira Sans Condensed Light"/>
                          <a:sym typeface="Fira Sans Condensed Light"/>
                        </a:rPr>
                        <a:t>Testing Data </a:t>
                      </a:r>
                      <a:endParaRPr sz="2400" b="1"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1"/>
                  </a:ext>
                </a:extLst>
              </a:tr>
            </a:tbl>
          </a:graphicData>
        </a:graphic>
      </p:graphicFrame>
      <p:sp>
        <p:nvSpPr>
          <p:cNvPr id="4" name="Google Shape;110;p25">
            <a:extLst>
              <a:ext uri="{FF2B5EF4-FFF2-40B4-BE49-F238E27FC236}">
                <a16:creationId xmlns:a16="http://schemas.microsoft.com/office/drawing/2014/main" id="{CFBED834-2A33-33D9-0D95-173026CEA36A}"/>
              </a:ext>
            </a:extLst>
          </p:cNvPr>
          <p:cNvSpPr txBox="1">
            <a:spLocks/>
          </p:cNvSpPr>
          <p:nvPr/>
        </p:nvSpPr>
        <p:spPr>
          <a:xfrm>
            <a:off x="565703" y="3464541"/>
            <a:ext cx="8115310" cy="1169133"/>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21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r>
              <a:rPr lang="en-GB" sz="2400" b="1" dirty="0">
                <a:solidFill>
                  <a:schemeClr val="accent4"/>
                </a:solidFill>
              </a:rPr>
              <a:t>Why not a validation set?</a:t>
            </a:r>
          </a:p>
          <a:p>
            <a:pPr marL="0" indent="0"/>
            <a:r>
              <a:rPr lang="en-GB" sz="1800" b="1" dirty="0">
                <a:solidFill>
                  <a:schemeClr val="accent4"/>
                </a:solidFill>
              </a:rPr>
              <a:t>     Image Data Generator and Hardware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000" y="3600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NZ" dirty="0"/>
              <a:t>M</a:t>
            </a:r>
            <a:r>
              <a:rPr lang="en" dirty="0"/>
              <a:t>odel Building Using LSTM </a:t>
            </a:r>
            <a:endParaRPr dirty="0"/>
          </a:p>
        </p:txBody>
      </p:sp>
      <p:pic>
        <p:nvPicPr>
          <p:cNvPr id="3" name="Picture 2">
            <a:extLst>
              <a:ext uri="{FF2B5EF4-FFF2-40B4-BE49-F238E27FC236}">
                <a16:creationId xmlns:a16="http://schemas.microsoft.com/office/drawing/2014/main" id="{8FFFE61F-E4E7-5862-EC5C-25EBD46211F6}"/>
              </a:ext>
            </a:extLst>
          </p:cNvPr>
          <p:cNvPicPr>
            <a:picLocks noChangeAspect="1"/>
          </p:cNvPicPr>
          <p:nvPr/>
        </p:nvPicPr>
        <p:blipFill>
          <a:blip r:embed="rId3"/>
          <a:stretch>
            <a:fillRect/>
          </a:stretch>
        </p:blipFill>
        <p:spPr>
          <a:xfrm>
            <a:off x="1479665" y="523702"/>
            <a:ext cx="6458990" cy="4583797"/>
          </a:xfrm>
          <a:prstGeom prst="rect">
            <a:avLst/>
          </a:prstGeom>
        </p:spPr>
      </p:pic>
      <p:sp>
        <p:nvSpPr>
          <p:cNvPr id="6" name="TextBox 5">
            <a:extLst>
              <a:ext uri="{FF2B5EF4-FFF2-40B4-BE49-F238E27FC236}">
                <a16:creationId xmlns:a16="http://schemas.microsoft.com/office/drawing/2014/main" id="{1CB4D7D4-0F27-3302-5A4B-C5B7EF693992}"/>
              </a:ext>
            </a:extLst>
          </p:cNvPr>
          <p:cNvSpPr txBox="1"/>
          <p:nvPr/>
        </p:nvSpPr>
        <p:spPr>
          <a:xfrm>
            <a:off x="881149" y="1155469"/>
            <a:ext cx="473826" cy="2031325"/>
          </a:xfrm>
          <a:prstGeom prst="rect">
            <a:avLst/>
          </a:prstGeom>
          <a:noFill/>
        </p:spPr>
        <p:txBody>
          <a:bodyPr wrap="square" rtlCol="0">
            <a:spAutoFit/>
          </a:bodyPr>
          <a:lstStyle/>
          <a:p>
            <a:r>
              <a:rPr lang="en-US" sz="1800" dirty="0">
                <a:solidFill>
                  <a:schemeClr val="tx2"/>
                </a:solidFill>
              </a:rPr>
              <a:t>E</a:t>
            </a:r>
          </a:p>
          <a:p>
            <a:r>
              <a:rPr lang="en-US" sz="1800" dirty="0">
                <a:solidFill>
                  <a:schemeClr val="tx2"/>
                </a:solidFill>
              </a:rPr>
              <a:t>N</a:t>
            </a:r>
          </a:p>
          <a:p>
            <a:r>
              <a:rPr lang="en-US" sz="1800" dirty="0">
                <a:solidFill>
                  <a:schemeClr val="tx2"/>
                </a:solidFill>
              </a:rPr>
              <a:t>C</a:t>
            </a:r>
          </a:p>
          <a:p>
            <a:r>
              <a:rPr lang="en-US" sz="1800" dirty="0">
                <a:solidFill>
                  <a:schemeClr val="tx2"/>
                </a:solidFill>
              </a:rPr>
              <a:t>O</a:t>
            </a:r>
          </a:p>
          <a:p>
            <a:r>
              <a:rPr lang="en-US" sz="1800" dirty="0">
                <a:solidFill>
                  <a:schemeClr val="tx2"/>
                </a:solidFill>
              </a:rPr>
              <a:t>D</a:t>
            </a:r>
          </a:p>
          <a:p>
            <a:r>
              <a:rPr lang="en-US" sz="1800" dirty="0">
                <a:solidFill>
                  <a:schemeClr val="tx2"/>
                </a:solidFill>
              </a:rPr>
              <a:t>E</a:t>
            </a:r>
          </a:p>
          <a:p>
            <a:r>
              <a:rPr lang="en-US" sz="1800" dirty="0">
                <a:solidFill>
                  <a:schemeClr val="tx2"/>
                </a:solidFill>
              </a:rPr>
              <a:t>R</a:t>
            </a:r>
            <a:endParaRPr lang="en-NZ" sz="1800" dirty="0">
              <a:solidFill>
                <a:schemeClr val="tx2"/>
              </a:solidFill>
            </a:endParaRPr>
          </a:p>
        </p:txBody>
      </p:sp>
      <p:sp>
        <p:nvSpPr>
          <p:cNvPr id="8" name="TextBox 7">
            <a:extLst>
              <a:ext uri="{FF2B5EF4-FFF2-40B4-BE49-F238E27FC236}">
                <a16:creationId xmlns:a16="http://schemas.microsoft.com/office/drawing/2014/main" id="{7140CE3F-06F2-C312-3202-8C34DA5D744C}"/>
              </a:ext>
            </a:extLst>
          </p:cNvPr>
          <p:cNvSpPr txBox="1"/>
          <p:nvPr/>
        </p:nvSpPr>
        <p:spPr>
          <a:xfrm>
            <a:off x="8005156" y="3059084"/>
            <a:ext cx="532015" cy="2031325"/>
          </a:xfrm>
          <a:prstGeom prst="rect">
            <a:avLst/>
          </a:prstGeom>
          <a:noFill/>
        </p:spPr>
        <p:txBody>
          <a:bodyPr wrap="square" rtlCol="0">
            <a:spAutoFit/>
          </a:bodyPr>
          <a:lstStyle/>
          <a:p>
            <a:r>
              <a:rPr lang="en-US" sz="1800" dirty="0">
                <a:solidFill>
                  <a:schemeClr val="tx2"/>
                </a:solidFill>
              </a:rPr>
              <a:t>D</a:t>
            </a:r>
          </a:p>
          <a:p>
            <a:r>
              <a:rPr lang="en-US" sz="1800" dirty="0">
                <a:solidFill>
                  <a:schemeClr val="tx2"/>
                </a:solidFill>
              </a:rPr>
              <a:t>E</a:t>
            </a:r>
          </a:p>
          <a:p>
            <a:r>
              <a:rPr lang="en-US" sz="1800" dirty="0">
                <a:solidFill>
                  <a:schemeClr val="tx2"/>
                </a:solidFill>
              </a:rPr>
              <a:t>C</a:t>
            </a:r>
          </a:p>
          <a:p>
            <a:r>
              <a:rPr lang="en-US" sz="1800" dirty="0">
                <a:solidFill>
                  <a:schemeClr val="tx2"/>
                </a:solidFill>
              </a:rPr>
              <a:t>O</a:t>
            </a:r>
          </a:p>
          <a:p>
            <a:r>
              <a:rPr lang="en-US" sz="1800" dirty="0">
                <a:solidFill>
                  <a:schemeClr val="tx2"/>
                </a:solidFill>
              </a:rPr>
              <a:t>D</a:t>
            </a:r>
          </a:p>
          <a:p>
            <a:r>
              <a:rPr lang="en-US" sz="1800" dirty="0">
                <a:solidFill>
                  <a:schemeClr val="tx2"/>
                </a:solidFill>
              </a:rPr>
              <a:t>E</a:t>
            </a:r>
          </a:p>
          <a:p>
            <a:r>
              <a:rPr lang="en-US" sz="1800" dirty="0">
                <a:solidFill>
                  <a:schemeClr val="tx2"/>
                </a:solidFill>
              </a:rPr>
              <a:t>R</a:t>
            </a:r>
            <a:endParaRPr lang="en-NZ" sz="1800" dirty="0">
              <a:solidFill>
                <a:schemeClr val="tx2"/>
              </a:solidFill>
            </a:endParaRPr>
          </a:p>
        </p:txBody>
      </p:sp>
    </p:spTree>
    <p:extLst>
      <p:ext uri="{BB962C8B-B14F-4D97-AF65-F5344CB8AC3E}">
        <p14:creationId xmlns:p14="http://schemas.microsoft.com/office/powerpoint/2010/main" val="36983455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43667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200" dirty="0"/>
              <a:t>Journey to Optimization </a:t>
            </a:r>
            <a:endParaRPr sz="3200" dirty="0"/>
          </a:p>
        </p:txBody>
      </p:sp>
      <p:sp>
        <p:nvSpPr>
          <p:cNvPr id="1590" name="Google Shape;1590;p41"/>
          <p:cNvSpPr txBox="1"/>
          <p:nvPr/>
        </p:nvSpPr>
        <p:spPr>
          <a:xfrm>
            <a:off x="1389006" y="1389381"/>
            <a:ext cx="6255377" cy="71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endParaRPr sz="1200" b="1" dirty="0">
              <a:solidFill>
                <a:schemeClr val="accent4"/>
              </a:solidFill>
              <a:latin typeface="Fira Sans Condensed Light" panose="020B0403050000020004" pitchFamily="34" charset="0"/>
              <a:ea typeface="Fira Sans Condensed Light"/>
              <a:cs typeface="Fira Sans Condensed Light"/>
              <a:sym typeface="Fira Sans Condensed Light"/>
            </a:endParaRPr>
          </a:p>
        </p:txBody>
      </p:sp>
      <p:sp>
        <p:nvSpPr>
          <p:cNvPr id="1597" name="Google Shape;1597;p41"/>
          <p:cNvSpPr/>
          <p:nvPr/>
        </p:nvSpPr>
        <p:spPr>
          <a:xfrm>
            <a:off x="8915628" y="4694303"/>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0;p25">
            <a:extLst>
              <a:ext uri="{FF2B5EF4-FFF2-40B4-BE49-F238E27FC236}">
                <a16:creationId xmlns:a16="http://schemas.microsoft.com/office/drawing/2014/main" id="{C86743B3-F779-51C0-1B57-658D7E228B64}"/>
              </a:ext>
            </a:extLst>
          </p:cNvPr>
          <p:cNvSpPr txBox="1">
            <a:spLocks/>
          </p:cNvSpPr>
          <p:nvPr/>
        </p:nvSpPr>
        <p:spPr>
          <a:xfrm>
            <a:off x="404899" y="1494642"/>
            <a:ext cx="8368926" cy="3232961"/>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285750" lvl="0" indent="-285750" algn="l" rtl="0">
              <a:spcBef>
                <a:spcPts val="0"/>
              </a:spcBef>
              <a:spcAft>
                <a:spcPts val="1600"/>
              </a:spcAft>
              <a:buFont typeface="Arial" panose="020B0604020202020204" pitchFamily="34" charset="0"/>
              <a:buChar char="•"/>
            </a:pPr>
            <a:r>
              <a:rPr lang="en-GB" sz="1800" b="1" dirty="0"/>
              <a:t>Run on 10 epochs and finally trained on 50 for 2 hours</a:t>
            </a:r>
          </a:p>
          <a:p>
            <a:pPr marL="285750" lvl="0" indent="-285750" algn="l" rtl="0">
              <a:spcBef>
                <a:spcPts val="0"/>
              </a:spcBef>
              <a:spcAft>
                <a:spcPts val="1600"/>
              </a:spcAft>
              <a:buFont typeface="Arial" panose="020B0604020202020204" pitchFamily="34" charset="0"/>
              <a:buChar char="•"/>
            </a:pPr>
            <a:r>
              <a:rPr lang="en-GB" sz="1800" b="1" dirty="0"/>
              <a:t>Tried different optimizers and regularization techniques</a:t>
            </a:r>
          </a:p>
          <a:p>
            <a:pPr marL="285750" lvl="0" indent="-285750" algn="l" rtl="0">
              <a:spcBef>
                <a:spcPts val="0"/>
              </a:spcBef>
              <a:spcAft>
                <a:spcPts val="1600"/>
              </a:spcAft>
              <a:buFont typeface="Arial" panose="020B0604020202020204" pitchFamily="34" charset="0"/>
              <a:buChar char="•"/>
            </a:pPr>
            <a:r>
              <a:rPr lang="en-GB" sz="1800" b="1" dirty="0"/>
              <a:t>Build a Model using LSTM and GRU </a:t>
            </a:r>
          </a:p>
          <a:p>
            <a:pPr marL="285750" lvl="0" indent="-285750" algn="l" rtl="0">
              <a:spcBef>
                <a:spcPts val="0"/>
              </a:spcBef>
              <a:spcAft>
                <a:spcPts val="1600"/>
              </a:spcAft>
              <a:buFont typeface="Arial" panose="020B0604020202020204" pitchFamily="34" charset="0"/>
              <a:buChar char="•"/>
            </a:pPr>
            <a:r>
              <a:rPr lang="en-GB" sz="1800" b="1" dirty="0"/>
              <a:t>Saved extracted features in a pickle file and trained model in HDF5 file</a:t>
            </a:r>
          </a:p>
          <a:p>
            <a:pPr marL="285750" lvl="0" indent="-285750" algn="l" rtl="0">
              <a:spcBef>
                <a:spcPts val="0"/>
              </a:spcBef>
              <a:spcAft>
                <a:spcPts val="1600"/>
              </a:spcAft>
              <a:buFont typeface="Arial" panose="020B0604020202020204" pitchFamily="34" charset="0"/>
              <a:buChar char="•"/>
            </a:pPr>
            <a:r>
              <a:rPr lang="en-GB" sz="1800" b="1" dirty="0"/>
              <a:t>Hardest is to plot the history function</a:t>
            </a:r>
          </a:p>
          <a:p>
            <a:pPr marL="285750" lvl="0" indent="-285750" algn="l" rtl="0">
              <a:spcBef>
                <a:spcPts val="0"/>
              </a:spcBef>
              <a:spcAft>
                <a:spcPts val="1600"/>
              </a:spcAft>
              <a:buFont typeface="Arial" panose="020B0604020202020204" pitchFamily="34" charset="0"/>
              <a:buChar char="•"/>
            </a:pPr>
            <a:r>
              <a:rPr lang="en-GB" sz="1800" b="1" dirty="0"/>
              <a:t>Find BLEU Scoring</a:t>
            </a:r>
          </a:p>
          <a:p>
            <a:pPr marL="0" lvl="0" indent="0" algn="l" rtl="0">
              <a:spcBef>
                <a:spcPts val="0"/>
              </a:spcBef>
              <a:spcAft>
                <a:spcPts val="1600"/>
              </a:spcAft>
              <a:buNone/>
            </a:pPr>
            <a:endParaRPr lang="en-GB" sz="1800" b="1" dirty="0"/>
          </a:p>
          <a:p>
            <a:pPr marL="0" lvl="0" indent="0" algn="l" rtl="0">
              <a:spcBef>
                <a:spcPts val="0"/>
              </a:spcBef>
              <a:spcAft>
                <a:spcPts val="1600"/>
              </a:spcAft>
              <a:buNone/>
            </a:pPr>
            <a:endParaRPr lang="en-GB" sz="1800" b="1" dirty="0"/>
          </a:p>
        </p:txBody>
      </p:sp>
      <p:cxnSp>
        <p:nvCxnSpPr>
          <p:cNvPr id="11" name="Google Shape;177;p30">
            <a:extLst>
              <a:ext uri="{FF2B5EF4-FFF2-40B4-BE49-F238E27FC236}">
                <a16:creationId xmlns:a16="http://schemas.microsoft.com/office/drawing/2014/main" id="{49471A2B-7B08-227F-0B54-E38B1AAB13DA}"/>
              </a:ext>
            </a:extLst>
          </p:cNvPr>
          <p:cNvCxnSpPr>
            <a:cxnSpLocks/>
          </p:cNvCxnSpPr>
          <p:nvPr/>
        </p:nvCxnSpPr>
        <p:spPr>
          <a:xfrm>
            <a:off x="2291787" y="1175222"/>
            <a:ext cx="4595150" cy="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2892574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43667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200" dirty="0"/>
              <a:t>Addressing Bias &amp; Variance </a:t>
            </a:r>
            <a:endParaRPr sz="3200" dirty="0"/>
          </a:p>
        </p:txBody>
      </p:sp>
      <p:sp>
        <p:nvSpPr>
          <p:cNvPr id="1590" name="Google Shape;1590;p41"/>
          <p:cNvSpPr txBox="1"/>
          <p:nvPr/>
        </p:nvSpPr>
        <p:spPr>
          <a:xfrm>
            <a:off x="1389006" y="1389381"/>
            <a:ext cx="6255377" cy="71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endParaRPr sz="1200" b="1" dirty="0">
              <a:solidFill>
                <a:schemeClr val="accent4"/>
              </a:solidFill>
              <a:latin typeface="Fira Sans Condensed Light" panose="020B0403050000020004" pitchFamily="34" charset="0"/>
              <a:ea typeface="Fira Sans Condensed Light"/>
              <a:cs typeface="Fira Sans Condensed Light"/>
              <a:sym typeface="Fira Sans Condensed Light"/>
            </a:endParaRPr>
          </a:p>
        </p:txBody>
      </p:sp>
      <p:sp>
        <p:nvSpPr>
          <p:cNvPr id="1597" name="Google Shape;1597;p41"/>
          <p:cNvSpPr/>
          <p:nvPr/>
        </p:nvSpPr>
        <p:spPr>
          <a:xfrm>
            <a:off x="8915628" y="4694303"/>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77;p30">
            <a:extLst>
              <a:ext uri="{FF2B5EF4-FFF2-40B4-BE49-F238E27FC236}">
                <a16:creationId xmlns:a16="http://schemas.microsoft.com/office/drawing/2014/main" id="{49471A2B-7B08-227F-0B54-E38B1AAB13DA}"/>
              </a:ext>
            </a:extLst>
          </p:cNvPr>
          <p:cNvCxnSpPr>
            <a:cxnSpLocks/>
          </p:cNvCxnSpPr>
          <p:nvPr/>
        </p:nvCxnSpPr>
        <p:spPr>
          <a:xfrm>
            <a:off x="2291787" y="1175222"/>
            <a:ext cx="4595150" cy="0"/>
          </a:xfrm>
          <a:prstGeom prst="straightConnector1">
            <a:avLst/>
          </a:prstGeom>
          <a:noFill/>
          <a:ln w="19050" cap="flat" cmpd="sng">
            <a:solidFill>
              <a:schemeClr val="lt2"/>
            </a:solidFill>
            <a:prstDash val="solid"/>
            <a:round/>
            <a:headEnd type="oval" w="med" len="med"/>
            <a:tailEnd type="oval" w="med" len="med"/>
          </a:ln>
        </p:spPr>
      </p:cxnSp>
      <p:pic>
        <p:nvPicPr>
          <p:cNvPr id="4" name="Picture 3">
            <a:extLst>
              <a:ext uri="{FF2B5EF4-FFF2-40B4-BE49-F238E27FC236}">
                <a16:creationId xmlns:a16="http://schemas.microsoft.com/office/drawing/2014/main" id="{BF10E8E6-4A5A-C409-6825-A73245A2C8EC}"/>
              </a:ext>
            </a:extLst>
          </p:cNvPr>
          <p:cNvPicPr>
            <a:picLocks noChangeAspect="1"/>
          </p:cNvPicPr>
          <p:nvPr/>
        </p:nvPicPr>
        <p:blipFill>
          <a:blip r:embed="rId3"/>
          <a:stretch>
            <a:fillRect/>
          </a:stretch>
        </p:blipFill>
        <p:spPr>
          <a:xfrm>
            <a:off x="339299" y="1341072"/>
            <a:ext cx="4177395" cy="3100647"/>
          </a:xfrm>
          <a:prstGeom prst="rect">
            <a:avLst/>
          </a:prstGeom>
        </p:spPr>
      </p:pic>
      <p:pic>
        <p:nvPicPr>
          <p:cNvPr id="6" name="Picture 5">
            <a:extLst>
              <a:ext uri="{FF2B5EF4-FFF2-40B4-BE49-F238E27FC236}">
                <a16:creationId xmlns:a16="http://schemas.microsoft.com/office/drawing/2014/main" id="{1662290C-C1E9-2C41-7F7F-401D7C592DC9}"/>
              </a:ext>
            </a:extLst>
          </p:cNvPr>
          <p:cNvPicPr>
            <a:picLocks noChangeAspect="1"/>
          </p:cNvPicPr>
          <p:nvPr/>
        </p:nvPicPr>
        <p:blipFill>
          <a:blip r:embed="rId4"/>
          <a:stretch>
            <a:fillRect/>
          </a:stretch>
        </p:blipFill>
        <p:spPr>
          <a:xfrm>
            <a:off x="4738233" y="1341072"/>
            <a:ext cx="4177395" cy="3100648"/>
          </a:xfrm>
          <a:prstGeom prst="rect">
            <a:avLst/>
          </a:prstGeom>
        </p:spPr>
      </p:pic>
      <p:sp>
        <p:nvSpPr>
          <p:cNvPr id="7" name="TextBox 6">
            <a:extLst>
              <a:ext uri="{FF2B5EF4-FFF2-40B4-BE49-F238E27FC236}">
                <a16:creationId xmlns:a16="http://schemas.microsoft.com/office/drawing/2014/main" id="{9F7DE664-07FF-88A7-0BC4-9B6F16F8320F}"/>
              </a:ext>
            </a:extLst>
          </p:cNvPr>
          <p:cNvSpPr txBox="1"/>
          <p:nvPr/>
        </p:nvSpPr>
        <p:spPr>
          <a:xfrm>
            <a:off x="399011" y="4513811"/>
            <a:ext cx="4117683" cy="307777"/>
          </a:xfrm>
          <a:prstGeom prst="rect">
            <a:avLst/>
          </a:prstGeom>
          <a:noFill/>
        </p:spPr>
        <p:txBody>
          <a:bodyPr wrap="square" rtlCol="0">
            <a:spAutoFit/>
          </a:bodyPr>
          <a:lstStyle/>
          <a:p>
            <a:r>
              <a:rPr lang="en-US" dirty="0">
                <a:solidFill>
                  <a:schemeClr val="tx2"/>
                </a:solidFill>
              </a:rPr>
              <a:t>Loss For Model with GRU</a:t>
            </a:r>
            <a:endParaRPr lang="en-NZ" dirty="0">
              <a:solidFill>
                <a:schemeClr val="tx2"/>
              </a:solidFill>
            </a:endParaRPr>
          </a:p>
        </p:txBody>
      </p:sp>
      <p:sp>
        <p:nvSpPr>
          <p:cNvPr id="10" name="TextBox 9">
            <a:extLst>
              <a:ext uri="{FF2B5EF4-FFF2-40B4-BE49-F238E27FC236}">
                <a16:creationId xmlns:a16="http://schemas.microsoft.com/office/drawing/2014/main" id="{C4F4130A-FC5A-5564-D3F2-FF20225C2054}"/>
              </a:ext>
            </a:extLst>
          </p:cNvPr>
          <p:cNvSpPr txBox="1"/>
          <p:nvPr/>
        </p:nvSpPr>
        <p:spPr>
          <a:xfrm>
            <a:off x="4738233" y="4490029"/>
            <a:ext cx="4117683" cy="307777"/>
          </a:xfrm>
          <a:prstGeom prst="rect">
            <a:avLst/>
          </a:prstGeom>
          <a:noFill/>
        </p:spPr>
        <p:txBody>
          <a:bodyPr wrap="square" rtlCol="0">
            <a:spAutoFit/>
          </a:bodyPr>
          <a:lstStyle/>
          <a:p>
            <a:r>
              <a:rPr lang="en-US" dirty="0">
                <a:solidFill>
                  <a:schemeClr val="tx2"/>
                </a:solidFill>
              </a:rPr>
              <a:t>Loss For Model with LSTM</a:t>
            </a:r>
            <a:endParaRPr lang="en-NZ" dirty="0">
              <a:solidFill>
                <a:schemeClr val="tx2"/>
              </a:solidFill>
            </a:endParaRPr>
          </a:p>
        </p:txBody>
      </p:sp>
    </p:spTree>
    <p:extLst>
      <p:ext uri="{BB962C8B-B14F-4D97-AF65-F5344CB8AC3E}">
        <p14:creationId xmlns:p14="http://schemas.microsoft.com/office/powerpoint/2010/main" val="17310900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000" y="8613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200" dirty="0"/>
              <a:t>Evaluating with BLUE</a:t>
            </a:r>
            <a:endParaRPr sz="3200" dirty="0"/>
          </a:p>
        </p:txBody>
      </p:sp>
      <p:sp>
        <p:nvSpPr>
          <p:cNvPr id="1590" name="Google Shape;1590;p41"/>
          <p:cNvSpPr txBox="1"/>
          <p:nvPr/>
        </p:nvSpPr>
        <p:spPr>
          <a:xfrm>
            <a:off x="1389006" y="1389381"/>
            <a:ext cx="6255377" cy="71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endParaRPr sz="1200" b="1" dirty="0">
              <a:solidFill>
                <a:schemeClr val="accent4"/>
              </a:solidFill>
              <a:latin typeface="Fira Sans Condensed Light" panose="020B0403050000020004" pitchFamily="34" charset="0"/>
              <a:ea typeface="Fira Sans Condensed Light"/>
              <a:cs typeface="Fira Sans Condensed Light"/>
              <a:sym typeface="Fira Sans Condensed Light"/>
            </a:endParaRPr>
          </a:p>
        </p:txBody>
      </p:sp>
      <p:sp>
        <p:nvSpPr>
          <p:cNvPr id="1597" name="Google Shape;1597;p41"/>
          <p:cNvSpPr/>
          <p:nvPr/>
        </p:nvSpPr>
        <p:spPr>
          <a:xfrm>
            <a:off x="8915628" y="4694303"/>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0;p25">
            <a:extLst>
              <a:ext uri="{FF2B5EF4-FFF2-40B4-BE49-F238E27FC236}">
                <a16:creationId xmlns:a16="http://schemas.microsoft.com/office/drawing/2014/main" id="{C86743B3-F779-51C0-1B57-658D7E228B64}"/>
              </a:ext>
            </a:extLst>
          </p:cNvPr>
          <p:cNvSpPr txBox="1">
            <a:spLocks/>
          </p:cNvSpPr>
          <p:nvPr/>
        </p:nvSpPr>
        <p:spPr>
          <a:xfrm>
            <a:off x="387537" y="900794"/>
            <a:ext cx="8368926" cy="1622631"/>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lvl="0" indent="0" algn="l" rtl="0">
              <a:spcBef>
                <a:spcPts val="0"/>
              </a:spcBef>
              <a:spcAft>
                <a:spcPts val="1600"/>
              </a:spcAft>
            </a:pPr>
            <a:r>
              <a:rPr lang="en-GB" sz="2400" b="1" dirty="0"/>
              <a:t>What is BLUE?</a:t>
            </a:r>
          </a:p>
          <a:p>
            <a:pPr marL="285750" lvl="0" indent="-285750" algn="l" rtl="0">
              <a:spcBef>
                <a:spcPts val="0"/>
              </a:spcBef>
              <a:spcAft>
                <a:spcPts val="1600"/>
              </a:spcAft>
              <a:buFont typeface="Arial" panose="020B0604020202020204" pitchFamily="34" charset="0"/>
              <a:buChar char="•"/>
            </a:pPr>
            <a:r>
              <a:rPr lang="en-GB" sz="1800" b="1" dirty="0"/>
              <a:t>Evaluate machine-translated text</a:t>
            </a:r>
          </a:p>
          <a:p>
            <a:pPr marL="285750" lvl="0" indent="-285750" algn="l" rtl="0">
              <a:spcBef>
                <a:spcPts val="0"/>
              </a:spcBef>
              <a:spcAft>
                <a:spcPts val="1600"/>
              </a:spcAft>
              <a:buFont typeface="Arial" panose="020B0604020202020204" pitchFamily="34" charset="0"/>
              <a:buChar char="•"/>
            </a:pPr>
            <a:r>
              <a:rPr lang="en-GB" sz="1800" b="1" dirty="0"/>
              <a:t>Score is between 0 to 1 and used n-gram for calculation</a:t>
            </a:r>
          </a:p>
          <a:p>
            <a:pPr marL="285750" lvl="0" indent="-285750" algn="l" rtl="0">
              <a:spcBef>
                <a:spcPts val="0"/>
              </a:spcBef>
              <a:spcAft>
                <a:spcPts val="1600"/>
              </a:spcAft>
              <a:buFont typeface="Arial" panose="020B0604020202020204" pitchFamily="34" charset="0"/>
              <a:buChar char="•"/>
            </a:pPr>
            <a:endParaRPr lang="en-GB" sz="1800" b="1" dirty="0"/>
          </a:p>
          <a:p>
            <a:pPr marL="0" lvl="0" indent="0" algn="l" rtl="0">
              <a:spcBef>
                <a:spcPts val="0"/>
              </a:spcBef>
              <a:spcAft>
                <a:spcPts val="1600"/>
              </a:spcAft>
              <a:buNone/>
            </a:pPr>
            <a:endParaRPr lang="en-GB" sz="1800" b="1" dirty="0"/>
          </a:p>
          <a:p>
            <a:pPr marL="0" lvl="0" indent="0" algn="l" rtl="0">
              <a:spcBef>
                <a:spcPts val="0"/>
              </a:spcBef>
              <a:spcAft>
                <a:spcPts val="1600"/>
              </a:spcAft>
              <a:buNone/>
            </a:pPr>
            <a:endParaRPr lang="en-GB" sz="1800" b="1" dirty="0"/>
          </a:p>
        </p:txBody>
      </p:sp>
      <p:cxnSp>
        <p:nvCxnSpPr>
          <p:cNvPr id="11" name="Google Shape;177;p30">
            <a:extLst>
              <a:ext uri="{FF2B5EF4-FFF2-40B4-BE49-F238E27FC236}">
                <a16:creationId xmlns:a16="http://schemas.microsoft.com/office/drawing/2014/main" id="{49471A2B-7B08-227F-0B54-E38B1AAB13DA}"/>
              </a:ext>
            </a:extLst>
          </p:cNvPr>
          <p:cNvCxnSpPr>
            <a:cxnSpLocks/>
          </p:cNvCxnSpPr>
          <p:nvPr/>
        </p:nvCxnSpPr>
        <p:spPr>
          <a:xfrm>
            <a:off x="2274425" y="695217"/>
            <a:ext cx="4595150" cy="0"/>
          </a:xfrm>
          <a:prstGeom prst="straightConnector1">
            <a:avLst/>
          </a:prstGeom>
          <a:noFill/>
          <a:ln w="19050" cap="flat" cmpd="sng">
            <a:solidFill>
              <a:schemeClr val="lt2"/>
            </a:solidFill>
            <a:prstDash val="solid"/>
            <a:round/>
            <a:headEnd type="oval" w="med" len="med"/>
            <a:tailEnd type="oval" w="med" len="med"/>
          </a:ln>
        </p:spPr>
      </p:cxnSp>
      <p:graphicFrame>
        <p:nvGraphicFramePr>
          <p:cNvPr id="5" name="Google Shape;647;p33">
            <a:extLst>
              <a:ext uri="{FF2B5EF4-FFF2-40B4-BE49-F238E27FC236}">
                <a16:creationId xmlns:a16="http://schemas.microsoft.com/office/drawing/2014/main" id="{1A744CC5-C100-F86B-DE41-76C30EC26615}"/>
              </a:ext>
            </a:extLst>
          </p:cNvPr>
          <p:cNvGraphicFramePr/>
          <p:nvPr>
            <p:extLst>
              <p:ext uri="{D42A27DB-BD31-4B8C-83A1-F6EECF244321}">
                <p14:modId xmlns:p14="http://schemas.microsoft.com/office/powerpoint/2010/main" val="1736002056"/>
              </p:ext>
            </p:extLst>
          </p:nvPr>
        </p:nvGraphicFramePr>
        <p:xfrm>
          <a:off x="1288363" y="2729001"/>
          <a:ext cx="6356020" cy="1920240"/>
        </p:xfrm>
        <a:graphic>
          <a:graphicData uri="http://schemas.openxmlformats.org/drawingml/2006/table">
            <a:tbl>
              <a:tblPr>
                <a:noFill/>
                <a:tableStyleId>{8C665784-986E-4BE0-8816-3059A236AA41}</a:tableStyleId>
              </a:tblPr>
              <a:tblGrid>
                <a:gridCol w="1210185">
                  <a:extLst>
                    <a:ext uri="{9D8B030D-6E8A-4147-A177-3AD203B41FA5}">
                      <a16:colId xmlns:a16="http://schemas.microsoft.com/office/drawing/2014/main" val="20000"/>
                    </a:ext>
                  </a:extLst>
                </a:gridCol>
                <a:gridCol w="2538965">
                  <a:extLst>
                    <a:ext uri="{9D8B030D-6E8A-4147-A177-3AD203B41FA5}">
                      <a16:colId xmlns:a16="http://schemas.microsoft.com/office/drawing/2014/main" val="20001"/>
                    </a:ext>
                  </a:extLst>
                </a:gridCol>
                <a:gridCol w="2398620">
                  <a:extLst>
                    <a:ext uri="{9D8B030D-6E8A-4147-A177-3AD203B41FA5}">
                      <a16:colId xmlns:a16="http://schemas.microsoft.com/office/drawing/2014/main" val="20002"/>
                    </a:ext>
                  </a:extLst>
                </a:gridCol>
                <a:gridCol w="208250">
                  <a:extLst>
                    <a:ext uri="{9D8B030D-6E8A-4147-A177-3AD203B41FA5}">
                      <a16:colId xmlns:a16="http://schemas.microsoft.com/office/drawing/2014/main" val="20003"/>
                    </a:ext>
                  </a:extLst>
                </a:gridCol>
              </a:tblGrid>
              <a:tr h="602839">
                <a:tc>
                  <a:txBody>
                    <a:bodyPr/>
                    <a:lstStyle/>
                    <a:p>
                      <a:pPr marL="0" lvl="0" indent="0" algn="ctr" rtl="0">
                        <a:spcBef>
                          <a:spcPts val="0"/>
                        </a:spcBef>
                        <a:spcAft>
                          <a:spcPts val="0"/>
                        </a:spcAft>
                        <a:buNone/>
                      </a:pPr>
                      <a:endParaRPr sz="3000" b="1" dirty="0">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dirty="0">
                          <a:solidFill>
                            <a:schemeClr val="lt2"/>
                          </a:solidFill>
                          <a:latin typeface="Rajdhani"/>
                          <a:ea typeface="Rajdhani"/>
                          <a:cs typeface="Rajdhani"/>
                          <a:sym typeface="Rajdhani"/>
                        </a:rPr>
                        <a:t>BLUE-1</a:t>
                      </a:r>
                      <a:endParaRPr sz="3000" b="1" dirty="0">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dirty="0">
                          <a:solidFill>
                            <a:schemeClr val="lt2"/>
                          </a:solidFill>
                          <a:latin typeface="Rajdhani"/>
                          <a:ea typeface="Rajdhani"/>
                          <a:cs typeface="Rajdhani"/>
                          <a:sym typeface="Rajdhani"/>
                        </a:rPr>
                        <a:t>BLUE-2</a:t>
                      </a:r>
                      <a:endParaRPr sz="3000" b="1" dirty="0">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endParaRPr sz="3000" b="1" dirty="0">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0"/>
                  </a:ext>
                </a:extLst>
              </a:tr>
              <a:tr h="602839">
                <a:tc>
                  <a:txBody>
                    <a:bodyPr/>
                    <a:lstStyle/>
                    <a:p>
                      <a:pPr marL="0" lvl="0" indent="0" algn="ctr" rtl="0">
                        <a:spcBef>
                          <a:spcPts val="0"/>
                        </a:spcBef>
                        <a:spcAft>
                          <a:spcPts val="0"/>
                        </a:spcAft>
                        <a:buNone/>
                      </a:pPr>
                      <a:r>
                        <a:rPr lang="en-US" sz="3000" b="1" dirty="0">
                          <a:solidFill>
                            <a:schemeClr val="lt2"/>
                          </a:solidFill>
                          <a:latin typeface="Rajdhani"/>
                          <a:ea typeface="Rajdhani"/>
                          <a:cs typeface="Rajdhani"/>
                          <a:sym typeface="Rajdhani"/>
                        </a:rPr>
                        <a:t>LSTM</a:t>
                      </a:r>
                      <a:endParaRPr sz="3000" b="1" dirty="0">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US" sz="3000" b="1" dirty="0">
                          <a:solidFill>
                            <a:schemeClr val="lt2"/>
                          </a:solidFill>
                          <a:latin typeface="Rajdhani"/>
                          <a:ea typeface="Rajdhani"/>
                          <a:cs typeface="Rajdhani"/>
                          <a:sym typeface="Rajdhani"/>
                        </a:rPr>
                        <a:t>0.543</a:t>
                      </a:r>
                      <a:endParaRPr sz="3000" b="1" dirty="0">
                        <a:solidFill>
                          <a:schemeClr val="lt2"/>
                        </a:solidFill>
                        <a:latin typeface="Rajdhani"/>
                        <a:ea typeface="Rajdhani"/>
                        <a:cs typeface="Rajdhani"/>
                        <a:sym typeface="Rajdhani"/>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US" sz="3000" b="1" dirty="0">
                          <a:solidFill>
                            <a:schemeClr val="lt2"/>
                          </a:solidFill>
                          <a:latin typeface="Rajdhani"/>
                          <a:ea typeface="Rajdhani"/>
                          <a:cs typeface="Rajdhani"/>
                          <a:sym typeface="Rajdhani"/>
                        </a:rPr>
                        <a:t>0.320</a:t>
                      </a:r>
                      <a:endParaRPr sz="3000" b="1" dirty="0">
                        <a:solidFill>
                          <a:schemeClr val="lt2"/>
                        </a:solidFill>
                        <a:latin typeface="Rajdhani"/>
                        <a:ea typeface="Rajdhani"/>
                        <a:cs typeface="Rajdhani"/>
                        <a:sym typeface="Rajdhani"/>
                      </a:endParaRPr>
                    </a:p>
                  </a:txBody>
                  <a:tcPr marL="91425" marR="91425" marT="91425" marB="91425"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endParaRPr sz="3000" b="1" dirty="0">
                        <a:solidFill>
                          <a:schemeClr val="lt2"/>
                        </a:solidFill>
                        <a:latin typeface="Rajdhani"/>
                        <a:ea typeface="Rajdhani"/>
                        <a:cs typeface="Rajdhani"/>
                        <a:sym typeface="Rajdhani"/>
                      </a:endParaRPr>
                    </a:p>
                  </a:txBody>
                  <a:tcPr marL="91425" marR="91425" marT="91425" marB="91425" anchor="ctr">
                    <a:lnL w="19050" cap="flat" cmpd="sng" algn="ctr">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29325832"/>
                  </a:ext>
                </a:extLst>
              </a:tr>
              <a:tr h="640140">
                <a:tc>
                  <a:txBody>
                    <a:bodyPr/>
                    <a:lstStyle/>
                    <a:p>
                      <a:pPr marL="0" marR="0" lvl="0" indent="0" algn="ctr" rtl="0">
                        <a:lnSpc>
                          <a:spcPct val="100000"/>
                        </a:lnSpc>
                        <a:spcBef>
                          <a:spcPts val="0"/>
                        </a:spcBef>
                        <a:spcAft>
                          <a:spcPts val="0"/>
                        </a:spcAft>
                        <a:buClr>
                          <a:srgbClr val="000000"/>
                        </a:buClr>
                        <a:buFont typeface="Arial"/>
                        <a:buNone/>
                      </a:pPr>
                      <a:r>
                        <a:rPr lang="en-US" sz="3000" b="1" i="0" u="none" strike="noStrike" cap="none" dirty="0">
                          <a:solidFill>
                            <a:schemeClr val="lt2"/>
                          </a:solidFill>
                          <a:latin typeface="Rajdhani"/>
                          <a:ea typeface="Fira Sans Condensed Light"/>
                          <a:cs typeface="Rajdhani"/>
                          <a:sym typeface="Fira Sans Condensed Light"/>
                        </a:rPr>
                        <a:t>GRU</a:t>
                      </a:r>
                      <a:endParaRPr sz="3000" b="1" i="0" u="none" strike="noStrike" cap="none" dirty="0">
                        <a:solidFill>
                          <a:schemeClr val="lt2"/>
                        </a:solidFill>
                        <a:latin typeface="Rajdhani"/>
                        <a:ea typeface="Fira Sans Condensed Light"/>
                        <a:cs typeface="Rajdhani"/>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2400" b="1" dirty="0">
                          <a:solidFill>
                            <a:schemeClr val="lt2"/>
                          </a:solidFill>
                          <a:latin typeface="Fira Sans Condensed Light"/>
                          <a:ea typeface="Fira Sans Condensed Light"/>
                          <a:cs typeface="Fira Sans Condensed Light"/>
                          <a:sym typeface="Fira Sans Condensed Light"/>
                        </a:rPr>
                        <a:t> </a:t>
                      </a:r>
                      <a:r>
                        <a:rPr lang="en" sz="3000" b="1" i="0" u="none" strike="noStrike" cap="none" dirty="0">
                          <a:solidFill>
                            <a:schemeClr val="lt2"/>
                          </a:solidFill>
                          <a:latin typeface="Rajdhani"/>
                          <a:ea typeface="Fira Sans Condensed Light"/>
                          <a:cs typeface="Rajdhani"/>
                          <a:sym typeface="Fira Sans Condensed Light"/>
                        </a:rPr>
                        <a:t>0.536</a:t>
                      </a:r>
                      <a:endParaRPr sz="3000" b="1" i="0" u="none" strike="noStrike" cap="none" dirty="0">
                        <a:solidFill>
                          <a:schemeClr val="lt2"/>
                        </a:solidFill>
                        <a:latin typeface="Rajdhani"/>
                        <a:ea typeface="Fira Sans Condensed Light"/>
                        <a:cs typeface="Rajdhani"/>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marR="0" lvl="0" indent="0" algn="ctr" rtl="0">
                        <a:lnSpc>
                          <a:spcPct val="100000"/>
                        </a:lnSpc>
                        <a:spcBef>
                          <a:spcPts val="0"/>
                        </a:spcBef>
                        <a:spcAft>
                          <a:spcPts val="0"/>
                        </a:spcAft>
                        <a:buClr>
                          <a:srgbClr val="000000"/>
                        </a:buClr>
                        <a:buFont typeface="Arial"/>
                        <a:buNone/>
                      </a:pPr>
                      <a:r>
                        <a:rPr lang="en-US" sz="3000" b="1" i="0" u="none" strike="noStrike" cap="none" dirty="0">
                          <a:solidFill>
                            <a:schemeClr val="lt2"/>
                          </a:solidFill>
                          <a:latin typeface="Rajdhani"/>
                          <a:ea typeface="Fira Sans Condensed Light"/>
                          <a:cs typeface="Rajdhani"/>
                          <a:sym typeface="Fira Sans Condensed Light"/>
                        </a:rPr>
                        <a:t>0.315</a:t>
                      </a:r>
                      <a:endParaRPr sz="3000" b="1" i="0" u="none" strike="noStrike" cap="none" dirty="0">
                        <a:solidFill>
                          <a:schemeClr val="lt2"/>
                        </a:solidFill>
                        <a:latin typeface="Rajdhani"/>
                        <a:ea typeface="Fira Sans Condensed Light"/>
                        <a:cs typeface="Rajdhani"/>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646232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43667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200" dirty="0"/>
              <a:t>Visualizing Result </a:t>
            </a:r>
            <a:endParaRPr sz="3200" dirty="0"/>
          </a:p>
        </p:txBody>
      </p:sp>
      <p:sp>
        <p:nvSpPr>
          <p:cNvPr id="1590" name="Google Shape;1590;p41"/>
          <p:cNvSpPr txBox="1"/>
          <p:nvPr/>
        </p:nvSpPr>
        <p:spPr>
          <a:xfrm>
            <a:off x="1389006" y="1389381"/>
            <a:ext cx="6255377" cy="71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endParaRPr sz="1200" b="1" dirty="0">
              <a:solidFill>
                <a:schemeClr val="accent4"/>
              </a:solidFill>
              <a:latin typeface="Fira Sans Condensed Light" panose="020B0403050000020004" pitchFamily="34" charset="0"/>
              <a:ea typeface="Fira Sans Condensed Light"/>
              <a:cs typeface="Fira Sans Condensed Light"/>
              <a:sym typeface="Fira Sans Condensed Light"/>
            </a:endParaRPr>
          </a:p>
        </p:txBody>
      </p:sp>
      <p:sp>
        <p:nvSpPr>
          <p:cNvPr id="1597" name="Google Shape;1597;p41"/>
          <p:cNvSpPr/>
          <p:nvPr/>
        </p:nvSpPr>
        <p:spPr>
          <a:xfrm>
            <a:off x="8915628" y="4694303"/>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77;p30">
            <a:extLst>
              <a:ext uri="{FF2B5EF4-FFF2-40B4-BE49-F238E27FC236}">
                <a16:creationId xmlns:a16="http://schemas.microsoft.com/office/drawing/2014/main" id="{49471A2B-7B08-227F-0B54-E38B1AAB13DA}"/>
              </a:ext>
            </a:extLst>
          </p:cNvPr>
          <p:cNvCxnSpPr>
            <a:cxnSpLocks/>
          </p:cNvCxnSpPr>
          <p:nvPr/>
        </p:nvCxnSpPr>
        <p:spPr>
          <a:xfrm>
            <a:off x="2291787" y="1175222"/>
            <a:ext cx="4595150" cy="0"/>
          </a:xfrm>
          <a:prstGeom prst="straightConnector1">
            <a:avLst/>
          </a:prstGeom>
          <a:noFill/>
          <a:ln w="19050" cap="flat" cmpd="sng">
            <a:solidFill>
              <a:schemeClr val="lt2"/>
            </a:solidFill>
            <a:prstDash val="solid"/>
            <a:round/>
            <a:headEnd type="oval" w="med" len="med"/>
            <a:tailEnd type="oval" w="med" len="med"/>
          </a:ln>
        </p:spPr>
      </p:cxnSp>
      <p:pic>
        <p:nvPicPr>
          <p:cNvPr id="3" name="Picture 2">
            <a:extLst>
              <a:ext uri="{FF2B5EF4-FFF2-40B4-BE49-F238E27FC236}">
                <a16:creationId xmlns:a16="http://schemas.microsoft.com/office/drawing/2014/main" id="{162785B4-25AF-2402-7503-62AE3FA0A17B}"/>
              </a:ext>
            </a:extLst>
          </p:cNvPr>
          <p:cNvPicPr>
            <a:picLocks noChangeAspect="1"/>
          </p:cNvPicPr>
          <p:nvPr/>
        </p:nvPicPr>
        <p:blipFill>
          <a:blip r:embed="rId3"/>
          <a:stretch>
            <a:fillRect/>
          </a:stretch>
        </p:blipFill>
        <p:spPr>
          <a:xfrm>
            <a:off x="90960" y="1251181"/>
            <a:ext cx="4595151" cy="3728139"/>
          </a:xfrm>
          <a:prstGeom prst="rect">
            <a:avLst/>
          </a:prstGeom>
        </p:spPr>
      </p:pic>
      <p:pic>
        <p:nvPicPr>
          <p:cNvPr id="8" name="Picture 7">
            <a:extLst>
              <a:ext uri="{FF2B5EF4-FFF2-40B4-BE49-F238E27FC236}">
                <a16:creationId xmlns:a16="http://schemas.microsoft.com/office/drawing/2014/main" id="{E9E76447-A6D4-EDA3-4CAD-15E97516DBFF}"/>
              </a:ext>
            </a:extLst>
          </p:cNvPr>
          <p:cNvPicPr>
            <a:picLocks noChangeAspect="1"/>
          </p:cNvPicPr>
          <p:nvPr/>
        </p:nvPicPr>
        <p:blipFill>
          <a:blip r:embed="rId4"/>
          <a:stretch>
            <a:fillRect/>
          </a:stretch>
        </p:blipFill>
        <p:spPr>
          <a:xfrm>
            <a:off x="4746567" y="1251180"/>
            <a:ext cx="4306473" cy="3728139"/>
          </a:xfrm>
          <a:prstGeom prst="rect">
            <a:avLst/>
          </a:prstGeom>
        </p:spPr>
      </p:pic>
    </p:spTree>
    <p:extLst>
      <p:ext uri="{BB962C8B-B14F-4D97-AF65-F5344CB8AC3E}">
        <p14:creationId xmlns:p14="http://schemas.microsoft.com/office/powerpoint/2010/main" val="34934148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5"/>
        <p:cNvGrpSpPr/>
        <p:nvPr/>
      </p:nvGrpSpPr>
      <p:grpSpPr>
        <a:xfrm>
          <a:off x="0" y="0"/>
          <a:ext cx="0" cy="0"/>
          <a:chOff x="0" y="0"/>
          <a:chExt cx="0" cy="0"/>
        </a:xfrm>
      </p:grpSpPr>
      <p:pic>
        <p:nvPicPr>
          <p:cNvPr id="7" name="Google Shape;1794;p47">
            <a:extLst>
              <a:ext uri="{FF2B5EF4-FFF2-40B4-BE49-F238E27FC236}">
                <a16:creationId xmlns:a16="http://schemas.microsoft.com/office/drawing/2014/main" id="{8A7B8593-7534-BA63-DF36-C8FC034050A9}"/>
              </a:ext>
            </a:extLst>
          </p:cNvPr>
          <p:cNvPicPr preferRelativeResize="0"/>
          <p:nvPr/>
        </p:nvPicPr>
        <p:blipFill rotWithShape="1">
          <a:blip r:embed="rId4">
            <a:alphaModFix/>
          </a:blip>
          <a:srcRect l="25302" r="25297"/>
          <a:stretch/>
        </p:blipFill>
        <p:spPr>
          <a:xfrm>
            <a:off x="6408278" y="2083764"/>
            <a:ext cx="2845450" cy="3240024"/>
          </a:xfrm>
          <a:prstGeom prst="rect">
            <a:avLst/>
          </a:prstGeom>
          <a:noFill/>
          <a:ln>
            <a:noFill/>
          </a:ln>
        </p:spPr>
      </p:pic>
      <p:sp>
        <p:nvSpPr>
          <p:cNvPr id="8" name="Google Shape;110;p25">
            <a:extLst>
              <a:ext uri="{FF2B5EF4-FFF2-40B4-BE49-F238E27FC236}">
                <a16:creationId xmlns:a16="http://schemas.microsoft.com/office/drawing/2014/main" id="{A1A06E3B-0161-ABCB-1B02-23FFAF8CBECB}"/>
              </a:ext>
            </a:extLst>
          </p:cNvPr>
          <p:cNvSpPr txBox="1">
            <a:spLocks/>
          </p:cNvSpPr>
          <p:nvPr/>
        </p:nvSpPr>
        <p:spPr>
          <a:xfrm>
            <a:off x="1671296" y="577977"/>
            <a:ext cx="4433017" cy="3987546"/>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21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r>
              <a:rPr lang="en-GB" sz="2000" b="1" dirty="0"/>
              <a:t>Future Direction</a:t>
            </a:r>
          </a:p>
          <a:p>
            <a:pPr marL="0" indent="0"/>
            <a:endParaRPr lang="en-GB" sz="2000" b="1" dirty="0"/>
          </a:p>
          <a:p>
            <a:pPr marL="342900" indent="-342900">
              <a:buFont typeface="Arial" panose="020B0604020202020204" pitchFamily="34" charset="0"/>
              <a:buChar char="•"/>
            </a:pPr>
            <a:r>
              <a:rPr lang="en-GB" sz="2000" b="1" dirty="0"/>
              <a:t>Increase the Number of epochs</a:t>
            </a:r>
          </a:p>
          <a:p>
            <a:pPr marL="342900" indent="-342900">
              <a:buFont typeface="Arial" panose="020B0604020202020204" pitchFamily="34" charset="0"/>
              <a:buChar char="•"/>
            </a:pPr>
            <a:r>
              <a:rPr lang="en-GB" sz="2000" b="1" dirty="0"/>
              <a:t>Use More Data</a:t>
            </a:r>
          </a:p>
          <a:p>
            <a:pPr marL="342900" indent="-342900">
              <a:buFont typeface="Arial" panose="020B0604020202020204" pitchFamily="34" charset="0"/>
              <a:buChar char="•"/>
            </a:pPr>
            <a:r>
              <a:rPr lang="en-GB" sz="2000" b="1" dirty="0"/>
              <a:t>Object Detection for feature extraction</a:t>
            </a:r>
          </a:p>
          <a:p>
            <a:pPr marL="342900" indent="-342900">
              <a:buFont typeface="Arial" panose="020B0604020202020204" pitchFamily="34" charset="0"/>
              <a:buChar char="•"/>
            </a:pPr>
            <a:r>
              <a:rPr lang="en-GB" sz="2000" b="1" dirty="0"/>
              <a:t>BERT used as transfer learning for captions </a:t>
            </a:r>
            <a:endParaRPr lang="en-GB" sz="2000" b="1" dirty="0">
              <a:solidFill>
                <a:schemeClr val="accent4"/>
              </a:solidFill>
            </a:endParaRPr>
          </a:p>
        </p:txBody>
      </p:sp>
    </p:spTree>
    <p:extLst>
      <p:ext uri="{BB962C8B-B14F-4D97-AF65-F5344CB8AC3E}">
        <p14:creationId xmlns:p14="http://schemas.microsoft.com/office/powerpoint/2010/main" val="3606420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1328669" y="394986"/>
            <a:ext cx="5226065" cy="11371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endParaRPr dirty="0"/>
          </a:p>
        </p:txBody>
      </p:sp>
      <p:cxnSp>
        <p:nvCxnSpPr>
          <p:cNvPr id="137" name="Google Shape;137;p27"/>
          <p:cNvCxnSpPr>
            <a:cxnSpLocks/>
          </p:cNvCxnSpPr>
          <p:nvPr/>
        </p:nvCxnSpPr>
        <p:spPr>
          <a:xfrm flipH="1">
            <a:off x="2072640" y="1402944"/>
            <a:ext cx="3706368" cy="0"/>
          </a:xfrm>
          <a:prstGeom prst="straightConnector1">
            <a:avLst/>
          </a:prstGeom>
          <a:noFill/>
          <a:ln w="19050" cap="flat" cmpd="sng">
            <a:solidFill>
              <a:schemeClr val="lt2"/>
            </a:solidFill>
            <a:prstDash val="solid"/>
            <a:round/>
            <a:headEnd type="oval" w="med" len="med"/>
            <a:tailEnd type="oval" w="med" len="med"/>
          </a:ln>
        </p:spPr>
      </p:cxnSp>
      <p:sp>
        <p:nvSpPr>
          <p:cNvPr id="9" name="Google Shape;110;p25">
            <a:extLst>
              <a:ext uri="{FF2B5EF4-FFF2-40B4-BE49-F238E27FC236}">
                <a16:creationId xmlns:a16="http://schemas.microsoft.com/office/drawing/2014/main" id="{B67CCE35-CC13-BB36-E4FF-0F51E6F1B2D4}"/>
              </a:ext>
            </a:extLst>
          </p:cNvPr>
          <p:cNvSpPr txBox="1">
            <a:spLocks/>
          </p:cNvSpPr>
          <p:nvPr/>
        </p:nvSpPr>
        <p:spPr>
          <a:xfrm>
            <a:off x="1030223" y="1710815"/>
            <a:ext cx="7083553" cy="3037699"/>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chemeClr val="lt2"/>
              </a:buClr>
              <a:buSzPts val="28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9pPr>
          </a:lstStyle>
          <a:p>
            <a:pPr marL="342900" indent="-342900" algn="l">
              <a:buFont typeface="Arial" panose="020B0604020202020204" pitchFamily="34" charset="0"/>
              <a:buChar char="•"/>
            </a:pPr>
            <a:r>
              <a:rPr lang="en-GB" sz="2000" b="1" dirty="0">
                <a:solidFill>
                  <a:schemeClr val="accent4"/>
                </a:solidFill>
              </a:rPr>
              <a:t>How does a Human Understand?</a:t>
            </a:r>
          </a:p>
          <a:p>
            <a:pPr marL="0" indent="0" algn="l"/>
            <a:endParaRPr lang="en-GB" sz="2000" b="1" dirty="0">
              <a:solidFill>
                <a:schemeClr val="accent4"/>
              </a:solidFill>
            </a:endParaRPr>
          </a:p>
          <a:p>
            <a:pPr marL="0" indent="0" algn="l"/>
            <a:r>
              <a:rPr lang="en-GB" sz="2000" b="1" dirty="0">
                <a:solidFill>
                  <a:schemeClr val="accent4"/>
                </a:solidFill>
              </a:rPr>
              <a:t>	Human uses their brain</a:t>
            </a:r>
          </a:p>
          <a:p>
            <a:pPr marL="285750" indent="-285750" algn="l">
              <a:buFont typeface="Arial" panose="020B0604020202020204" pitchFamily="34" charset="0"/>
              <a:buChar char="•"/>
            </a:pPr>
            <a:endParaRPr lang="en-GB" sz="2000" b="1" dirty="0">
              <a:solidFill>
                <a:schemeClr val="accent4"/>
              </a:solidFill>
            </a:endParaRPr>
          </a:p>
          <a:p>
            <a:pPr marL="285750" indent="-285750" algn="l">
              <a:buFont typeface="Arial" panose="020B0604020202020204" pitchFamily="34" charset="0"/>
              <a:buChar char="•"/>
            </a:pPr>
            <a:r>
              <a:rPr lang="en-GB" sz="2000" b="1" dirty="0">
                <a:solidFill>
                  <a:schemeClr val="accent4"/>
                </a:solidFill>
              </a:rPr>
              <a:t>How does the Computer Understand?</a:t>
            </a:r>
          </a:p>
        </p:txBody>
      </p:sp>
      <p:sp>
        <p:nvSpPr>
          <p:cNvPr id="2" name="Rectangle 1">
            <a:extLst>
              <a:ext uri="{FF2B5EF4-FFF2-40B4-BE49-F238E27FC236}">
                <a16:creationId xmlns:a16="http://schemas.microsoft.com/office/drawing/2014/main" id="{80639747-BD48-CF8B-77F6-E6E2276B5CC4}"/>
              </a:ext>
            </a:extLst>
          </p:cNvPr>
          <p:cNvSpPr/>
          <p:nvPr/>
        </p:nvSpPr>
        <p:spPr>
          <a:xfrm>
            <a:off x="1935126" y="4146698"/>
            <a:ext cx="1545265" cy="3969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Computer Vision</a:t>
            </a:r>
            <a:endParaRPr lang="en-NZ" dirty="0"/>
          </a:p>
        </p:txBody>
      </p:sp>
      <p:sp>
        <p:nvSpPr>
          <p:cNvPr id="3" name="Rectangle 2">
            <a:extLst>
              <a:ext uri="{FF2B5EF4-FFF2-40B4-BE49-F238E27FC236}">
                <a16:creationId xmlns:a16="http://schemas.microsoft.com/office/drawing/2014/main" id="{AE7C2BF3-8EDA-01AA-6FBB-980E7CE84E51}"/>
              </a:ext>
            </a:extLst>
          </p:cNvPr>
          <p:cNvSpPr/>
          <p:nvPr/>
        </p:nvSpPr>
        <p:spPr>
          <a:xfrm>
            <a:off x="4712208" y="4146699"/>
            <a:ext cx="2133600" cy="3969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Natural Language Processing</a:t>
            </a:r>
            <a:endParaRPr lang="en-NZ" dirty="0"/>
          </a:p>
        </p:txBody>
      </p:sp>
      <p:sp>
        <p:nvSpPr>
          <p:cNvPr id="4" name="Arrow: Down 3">
            <a:extLst>
              <a:ext uri="{FF2B5EF4-FFF2-40B4-BE49-F238E27FC236}">
                <a16:creationId xmlns:a16="http://schemas.microsoft.com/office/drawing/2014/main" id="{EE26EC34-E905-46D3-84A0-3E677A8F1F52}"/>
              </a:ext>
            </a:extLst>
          </p:cNvPr>
          <p:cNvSpPr/>
          <p:nvPr/>
        </p:nvSpPr>
        <p:spPr>
          <a:xfrm rot="2968098">
            <a:off x="3669284" y="3551962"/>
            <a:ext cx="255182" cy="62656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5" name="Arrow: Down 4">
            <a:extLst>
              <a:ext uri="{FF2B5EF4-FFF2-40B4-BE49-F238E27FC236}">
                <a16:creationId xmlns:a16="http://schemas.microsoft.com/office/drawing/2014/main" id="{49EE88D5-87B5-E56A-6B07-F3FD1480A90B}"/>
              </a:ext>
            </a:extLst>
          </p:cNvPr>
          <p:cNvSpPr/>
          <p:nvPr/>
        </p:nvSpPr>
        <p:spPr>
          <a:xfrm rot="18191385">
            <a:off x="4328675" y="3523672"/>
            <a:ext cx="246534" cy="63705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Z"/>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622463" y="509825"/>
            <a:ext cx="8088163"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dirty="0"/>
              <a:t>Applications on Image Captioning</a:t>
            </a:r>
            <a:endParaRPr sz="1800" dirty="0"/>
          </a:p>
        </p:txBody>
      </p:sp>
      <p:cxnSp>
        <p:nvCxnSpPr>
          <p:cNvPr id="167" name="Google Shape;167;p29"/>
          <p:cNvCxnSpPr>
            <a:cxnSpLocks/>
          </p:cNvCxnSpPr>
          <p:nvPr/>
        </p:nvCxnSpPr>
        <p:spPr>
          <a:xfrm>
            <a:off x="3029150" y="2612895"/>
            <a:ext cx="0" cy="402838"/>
          </a:xfrm>
          <a:prstGeom prst="straightConnector1">
            <a:avLst/>
          </a:prstGeom>
          <a:noFill/>
          <a:ln w="19050" cap="flat" cmpd="sng">
            <a:solidFill>
              <a:schemeClr val="lt2"/>
            </a:solidFill>
            <a:prstDash val="solid"/>
            <a:round/>
            <a:headEnd type="oval" w="med" len="med"/>
            <a:tailEnd type="oval" w="med" len="med"/>
          </a:ln>
        </p:spPr>
      </p:cxnSp>
      <p:cxnSp>
        <p:nvCxnSpPr>
          <p:cNvPr id="168" name="Google Shape;168;p29"/>
          <p:cNvCxnSpPr>
            <a:cxnSpLocks/>
          </p:cNvCxnSpPr>
          <p:nvPr/>
        </p:nvCxnSpPr>
        <p:spPr>
          <a:xfrm rot="10800000">
            <a:off x="6046794" y="2607133"/>
            <a:ext cx="0" cy="408600"/>
          </a:xfrm>
          <a:prstGeom prst="straightConnector1">
            <a:avLst/>
          </a:prstGeom>
          <a:noFill/>
          <a:ln w="19050" cap="flat" cmpd="sng">
            <a:solidFill>
              <a:schemeClr val="lt2"/>
            </a:solidFill>
            <a:prstDash val="solid"/>
            <a:round/>
            <a:headEnd type="oval" w="med" len="med"/>
            <a:tailEnd type="oval" w="med" len="med"/>
          </a:ln>
        </p:spPr>
      </p:cxnSp>
      <p:cxnSp>
        <p:nvCxnSpPr>
          <p:cNvPr id="169" name="Google Shape;169;p29"/>
          <p:cNvCxnSpPr>
            <a:cxnSpLocks/>
          </p:cNvCxnSpPr>
          <p:nvPr/>
        </p:nvCxnSpPr>
        <p:spPr>
          <a:xfrm>
            <a:off x="2017776" y="1255776"/>
            <a:ext cx="5157216" cy="0"/>
          </a:xfrm>
          <a:prstGeom prst="straightConnector1">
            <a:avLst/>
          </a:prstGeom>
          <a:noFill/>
          <a:ln w="19050" cap="flat" cmpd="sng">
            <a:solidFill>
              <a:schemeClr val="lt2"/>
            </a:solidFill>
            <a:prstDash val="solid"/>
            <a:round/>
            <a:headEnd type="oval" w="med" len="med"/>
            <a:tailEnd type="oval" w="med" len="med"/>
          </a:ln>
        </p:spPr>
      </p:cxnSp>
      <p:sp>
        <p:nvSpPr>
          <p:cNvPr id="21" name="Google Shape;110;p25">
            <a:extLst>
              <a:ext uri="{FF2B5EF4-FFF2-40B4-BE49-F238E27FC236}">
                <a16:creationId xmlns:a16="http://schemas.microsoft.com/office/drawing/2014/main" id="{44A05F4C-22DE-E02A-9C18-B1996489E893}"/>
              </a:ext>
            </a:extLst>
          </p:cNvPr>
          <p:cNvSpPr txBox="1">
            <a:spLocks/>
          </p:cNvSpPr>
          <p:nvPr/>
        </p:nvSpPr>
        <p:spPr>
          <a:xfrm>
            <a:off x="3242626" y="1701206"/>
            <a:ext cx="2583354" cy="2326108"/>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lvl="0" indent="0" algn="ctr" rtl="0">
              <a:spcBef>
                <a:spcPts val="0"/>
              </a:spcBef>
              <a:spcAft>
                <a:spcPts val="1600"/>
              </a:spcAft>
              <a:buNone/>
            </a:pPr>
            <a:r>
              <a:rPr lang="en-GB" sz="2000" b="1" dirty="0"/>
              <a:t>Visual </a:t>
            </a:r>
          </a:p>
          <a:p>
            <a:pPr marL="0" lvl="0" indent="0" algn="ctr" rtl="0">
              <a:spcBef>
                <a:spcPts val="0"/>
              </a:spcBef>
              <a:spcAft>
                <a:spcPts val="1600"/>
              </a:spcAft>
              <a:buNone/>
            </a:pPr>
            <a:r>
              <a:rPr lang="en-GB" sz="2000" b="1" dirty="0"/>
              <a:t>Storytelling</a:t>
            </a:r>
          </a:p>
          <a:p>
            <a:pPr marL="0" lvl="0" indent="0" algn="ctr" rtl="0">
              <a:spcBef>
                <a:spcPts val="0"/>
              </a:spcBef>
              <a:spcAft>
                <a:spcPts val="1600"/>
              </a:spcAft>
              <a:buNone/>
            </a:pPr>
            <a:r>
              <a:rPr lang="en-GB" sz="2000" b="1" dirty="0"/>
              <a:t>And</a:t>
            </a:r>
          </a:p>
          <a:p>
            <a:pPr marL="0" lvl="0" indent="0" algn="ctr" rtl="0">
              <a:spcBef>
                <a:spcPts val="0"/>
              </a:spcBef>
              <a:spcAft>
                <a:spcPts val="1600"/>
              </a:spcAft>
              <a:buNone/>
            </a:pPr>
            <a:r>
              <a:rPr lang="en-GB" sz="2000" b="1" dirty="0"/>
              <a:t>Entertainment</a:t>
            </a:r>
          </a:p>
        </p:txBody>
      </p:sp>
      <p:sp>
        <p:nvSpPr>
          <p:cNvPr id="22" name="Google Shape;110;p25">
            <a:extLst>
              <a:ext uri="{FF2B5EF4-FFF2-40B4-BE49-F238E27FC236}">
                <a16:creationId xmlns:a16="http://schemas.microsoft.com/office/drawing/2014/main" id="{C05584A2-72B3-EF08-C6DB-570F85BD512E}"/>
              </a:ext>
            </a:extLst>
          </p:cNvPr>
          <p:cNvSpPr txBox="1">
            <a:spLocks/>
          </p:cNvSpPr>
          <p:nvPr/>
        </p:nvSpPr>
        <p:spPr>
          <a:xfrm>
            <a:off x="232321" y="1701209"/>
            <a:ext cx="2583354" cy="2326108"/>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r>
              <a:rPr lang="en-GB" sz="2000" b="1" dirty="0">
                <a:solidFill>
                  <a:schemeClr val="accent4"/>
                </a:solidFill>
              </a:rPr>
              <a:t>Automatic Description</a:t>
            </a:r>
          </a:p>
          <a:p>
            <a:pPr marL="0" indent="0"/>
            <a:r>
              <a:rPr lang="en-GB" sz="2000" b="1" dirty="0">
                <a:solidFill>
                  <a:schemeClr val="accent4"/>
                </a:solidFill>
              </a:rPr>
              <a:t>For</a:t>
            </a:r>
          </a:p>
          <a:p>
            <a:pPr marL="0" indent="0"/>
            <a:r>
              <a:rPr lang="en-GB" sz="2000" b="1" dirty="0">
                <a:solidFill>
                  <a:schemeClr val="accent4"/>
                </a:solidFill>
              </a:rPr>
              <a:t>Surveillance </a:t>
            </a:r>
          </a:p>
          <a:p>
            <a:pPr marL="0" indent="0"/>
            <a:r>
              <a:rPr lang="en-GB" sz="2000" b="1" dirty="0">
                <a:solidFill>
                  <a:schemeClr val="accent4"/>
                </a:solidFill>
              </a:rPr>
              <a:t>Systems</a:t>
            </a:r>
            <a:endParaRPr lang="en-GB" dirty="0"/>
          </a:p>
        </p:txBody>
      </p:sp>
      <p:sp>
        <p:nvSpPr>
          <p:cNvPr id="23" name="Google Shape;110;p25">
            <a:extLst>
              <a:ext uri="{FF2B5EF4-FFF2-40B4-BE49-F238E27FC236}">
                <a16:creationId xmlns:a16="http://schemas.microsoft.com/office/drawing/2014/main" id="{C4367BC3-41CB-257F-CE07-1F21F91AE030}"/>
              </a:ext>
            </a:extLst>
          </p:cNvPr>
          <p:cNvSpPr txBox="1">
            <a:spLocks/>
          </p:cNvSpPr>
          <p:nvPr/>
        </p:nvSpPr>
        <p:spPr>
          <a:xfrm>
            <a:off x="6278883" y="1701208"/>
            <a:ext cx="2645661" cy="2326105"/>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r>
              <a:rPr lang="en-GB" sz="2000" b="1" dirty="0"/>
              <a:t>Autonomous </a:t>
            </a:r>
          </a:p>
          <a:p>
            <a:pPr marL="0" indent="0"/>
            <a:r>
              <a:rPr lang="en-GB" sz="2000" b="1" dirty="0"/>
              <a:t>Vehicles</a:t>
            </a:r>
          </a:p>
          <a:p>
            <a:pPr marL="0" indent="0"/>
            <a:r>
              <a:rPr lang="en-GB" sz="2000" b="1" dirty="0"/>
              <a:t>And</a:t>
            </a:r>
          </a:p>
          <a:p>
            <a:pPr marL="0" indent="0"/>
            <a:r>
              <a:rPr lang="en-GB" sz="2000" b="1" dirty="0"/>
              <a:t>Robotics</a:t>
            </a:r>
          </a:p>
          <a:p>
            <a:pPr marL="0" indent="0" algn="l"/>
            <a:endParaRPr lang="en-GB"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42448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Datasets</a:t>
            </a:r>
            <a:endParaRPr sz="3600" dirty="0"/>
          </a:p>
        </p:txBody>
      </p:sp>
      <p:sp>
        <p:nvSpPr>
          <p:cNvPr id="4" name="Google Shape;110;p25">
            <a:extLst>
              <a:ext uri="{FF2B5EF4-FFF2-40B4-BE49-F238E27FC236}">
                <a16:creationId xmlns:a16="http://schemas.microsoft.com/office/drawing/2014/main" id="{6BAB5284-581B-9414-2D31-852086B195E6}"/>
              </a:ext>
            </a:extLst>
          </p:cNvPr>
          <p:cNvSpPr txBox="1">
            <a:spLocks/>
          </p:cNvSpPr>
          <p:nvPr/>
        </p:nvSpPr>
        <p:spPr>
          <a:xfrm>
            <a:off x="232321" y="1701208"/>
            <a:ext cx="2583354" cy="1989643"/>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r>
              <a:rPr lang="en-GB" sz="2000" b="1" dirty="0">
                <a:solidFill>
                  <a:schemeClr val="accent4"/>
                </a:solidFill>
              </a:rPr>
              <a:t>Flickr8k</a:t>
            </a:r>
          </a:p>
          <a:p>
            <a:pPr marL="0" indent="0"/>
            <a:endParaRPr lang="en-GB" sz="2000" b="1" dirty="0">
              <a:solidFill>
                <a:schemeClr val="accent4"/>
              </a:solidFill>
            </a:endParaRPr>
          </a:p>
          <a:p>
            <a:pPr marL="0" indent="0"/>
            <a:r>
              <a:rPr lang="en-GB" sz="2000" b="1" dirty="0">
                <a:solidFill>
                  <a:schemeClr val="accent4"/>
                </a:solidFill>
              </a:rPr>
              <a:t>Images: 8092</a:t>
            </a:r>
          </a:p>
          <a:p>
            <a:pPr marL="0" indent="0"/>
            <a:endParaRPr lang="en-GB" sz="2000" b="1" dirty="0">
              <a:solidFill>
                <a:schemeClr val="accent4"/>
              </a:solidFill>
            </a:endParaRPr>
          </a:p>
          <a:p>
            <a:pPr marL="0" indent="0"/>
            <a:r>
              <a:rPr lang="en-GB" sz="2000" b="1" dirty="0">
                <a:solidFill>
                  <a:schemeClr val="accent4"/>
                </a:solidFill>
              </a:rPr>
              <a:t>Captions: 40455</a:t>
            </a:r>
          </a:p>
          <a:p>
            <a:pPr marL="0" indent="0"/>
            <a:endParaRPr lang="en-GB" sz="2000" b="1" dirty="0">
              <a:solidFill>
                <a:schemeClr val="accent4"/>
              </a:solidFill>
            </a:endParaRPr>
          </a:p>
          <a:p>
            <a:pPr marL="0" indent="0"/>
            <a:endParaRPr lang="en-GB" sz="2000" b="1" dirty="0">
              <a:solidFill>
                <a:schemeClr val="accent4"/>
              </a:solidFill>
            </a:endParaRPr>
          </a:p>
        </p:txBody>
      </p:sp>
      <p:cxnSp>
        <p:nvCxnSpPr>
          <p:cNvPr id="5" name="Google Shape;167;p29">
            <a:extLst>
              <a:ext uri="{FF2B5EF4-FFF2-40B4-BE49-F238E27FC236}">
                <a16:creationId xmlns:a16="http://schemas.microsoft.com/office/drawing/2014/main" id="{BF4DB645-60E6-42BE-DC0A-C81069341604}"/>
              </a:ext>
            </a:extLst>
          </p:cNvPr>
          <p:cNvCxnSpPr>
            <a:cxnSpLocks/>
          </p:cNvCxnSpPr>
          <p:nvPr/>
        </p:nvCxnSpPr>
        <p:spPr>
          <a:xfrm>
            <a:off x="3020837" y="2474147"/>
            <a:ext cx="0" cy="402838"/>
          </a:xfrm>
          <a:prstGeom prst="straightConnector1">
            <a:avLst/>
          </a:prstGeom>
          <a:noFill/>
          <a:ln w="19050" cap="flat" cmpd="sng">
            <a:solidFill>
              <a:schemeClr val="lt2"/>
            </a:solidFill>
            <a:prstDash val="solid"/>
            <a:round/>
            <a:headEnd type="oval" w="med" len="med"/>
            <a:tailEnd type="oval" w="med" len="med"/>
          </a:ln>
        </p:spPr>
      </p:cxnSp>
      <p:sp>
        <p:nvSpPr>
          <p:cNvPr id="6" name="Google Shape;110;p25">
            <a:extLst>
              <a:ext uri="{FF2B5EF4-FFF2-40B4-BE49-F238E27FC236}">
                <a16:creationId xmlns:a16="http://schemas.microsoft.com/office/drawing/2014/main" id="{0DEC7707-EDD7-A962-8A89-3C85AC969AFF}"/>
              </a:ext>
            </a:extLst>
          </p:cNvPr>
          <p:cNvSpPr txBox="1">
            <a:spLocks/>
          </p:cNvSpPr>
          <p:nvPr/>
        </p:nvSpPr>
        <p:spPr>
          <a:xfrm>
            <a:off x="3242626" y="1701207"/>
            <a:ext cx="2583354" cy="1989643"/>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lvl="0" indent="0" algn="ctr" rtl="0">
              <a:spcBef>
                <a:spcPts val="0"/>
              </a:spcBef>
              <a:spcAft>
                <a:spcPts val="1600"/>
              </a:spcAft>
              <a:buNone/>
            </a:pPr>
            <a:r>
              <a:rPr lang="en-GB" sz="2000" b="1" dirty="0"/>
              <a:t>Flickr30k</a:t>
            </a:r>
          </a:p>
          <a:p>
            <a:pPr marL="0" lvl="0" indent="0" algn="ctr" rtl="0">
              <a:spcBef>
                <a:spcPts val="0"/>
              </a:spcBef>
              <a:spcAft>
                <a:spcPts val="1600"/>
              </a:spcAft>
              <a:buNone/>
            </a:pPr>
            <a:r>
              <a:rPr lang="en-GB" sz="2000" b="1" dirty="0"/>
              <a:t>Images: 32k</a:t>
            </a:r>
          </a:p>
          <a:p>
            <a:pPr marL="0" lvl="0" indent="0" algn="ctr" rtl="0">
              <a:spcBef>
                <a:spcPts val="0"/>
              </a:spcBef>
              <a:spcAft>
                <a:spcPts val="1600"/>
              </a:spcAft>
              <a:buNone/>
            </a:pPr>
            <a:r>
              <a:rPr lang="en-GB" sz="2000" b="1" dirty="0"/>
              <a:t>Captions: 159k</a:t>
            </a:r>
          </a:p>
        </p:txBody>
      </p:sp>
      <p:cxnSp>
        <p:nvCxnSpPr>
          <p:cNvPr id="7" name="Google Shape;168;p29">
            <a:extLst>
              <a:ext uri="{FF2B5EF4-FFF2-40B4-BE49-F238E27FC236}">
                <a16:creationId xmlns:a16="http://schemas.microsoft.com/office/drawing/2014/main" id="{69636E95-9A78-27FC-C2EA-BD59B98BFD96}"/>
              </a:ext>
            </a:extLst>
          </p:cNvPr>
          <p:cNvCxnSpPr>
            <a:cxnSpLocks/>
          </p:cNvCxnSpPr>
          <p:nvPr/>
        </p:nvCxnSpPr>
        <p:spPr>
          <a:xfrm rot="10800000">
            <a:off x="6071732" y="2474147"/>
            <a:ext cx="0" cy="408600"/>
          </a:xfrm>
          <a:prstGeom prst="straightConnector1">
            <a:avLst/>
          </a:prstGeom>
          <a:noFill/>
          <a:ln w="19050" cap="flat" cmpd="sng">
            <a:solidFill>
              <a:schemeClr val="lt2"/>
            </a:solidFill>
            <a:prstDash val="solid"/>
            <a:round/>
            <a:headEnd type="oval" w="med" len="med"/>
            <a:tailEnd type="oval" w="med" len="med"/>
          </a:ln>
        </p:spPr>
      </p:cxnSp>
      <p:sp>
        <p:nvSpPr>
          <p:cNvPr id="8" name="Google Shape;110;p25">
            <a:extLst>
              <a:ext uri="{FF2B5EF4-FFF2-40B4-BE49-F238E27FC236}">
                <a16:creationId xmlns:a16="http://schemas.microsoft.com/office/drawing/2014/main" id="{249BE882-4FF2-ADD0-A684-BDBF853284BA}"/>
              </a:ext>
            </a:extLst>
          </p:cNvPr>
          <p:cNvSpPr txBox="1">
            <a:spLocks/>
          </p:cNvSpPr>
          <p:nvPr/>
        </p:nvSpPr>
        <p:spPr>
          <a:xfrm>
            <a:off x="6278883" y="1701208"/>
            <a:ext cx="2645661" cy="1989642"/>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r>
              <a:rPr lang="en-GB" sz="2000" b="1" dirty="0"/>
              <a:t>MS COCO</a:t>
            </a:r>
          </a:p>
          <a:p>
            <a:pPr marL="0" indent="0"/>
            <a:endParaRPr lang="en-GB" sz="2000" b="1" dirty="0"/>
          </a:p>
          <a:p>
            <a:pPr marL="0" indent="0"/>
            <a:r>
              <a:rPr lang="en-GB" sz="2000" b="1" dirty="0"/>
              <a:t>Images: 123k</a:t>
            </a:r>
          </a:p>
          <a:p>
            <a:pPr marL="0" indent="0"/>
            <a:endParaRPr lang="en-GB" sz="2000" b="1" dirty="0"/>
          </a:p>
          <a:p>
            <a:pPr marL="0" indent="0"/>
            <a:r>
              <a:rPr lang="en-GB" sz="2000" b="1" dirty="0"/>
              <a:t>Captions: 615k</a:t>
            </a:r>
          </a:p>
          <a:p>
            <a:pPr marL="0" indent="0" algn="l"/>
            <a:endParaRPr lang="en-GB" dirty="0"/>
          </a:p>
        </p:txBody>
      </p:sp>
      <p:sp>
        <p:nvSpPr>
          <p:cNvPr id="2" name="TextBox 1">
            <a:extLst>
              <a:ext uri="{FF2B5EF4-FFF2-40B4-BE49-F238E27FC236}">
                <a16:creationId xmlns:a16="http://schemas.microsoft.com/office/drawing/2014/main" id="{F7348120-066A-EE31-44CB-F211223C37D4}"/>
              </a:ext>
            </a:extLst>
          </p:cNvPr>
          <p:cNvSpPr txBox="1"/>
          <p:nvPr/>
        </p:nvSpPr>
        <p:spPr>
          <a:xfrm>
            <a:off x="720100" y="4347556"/>
            <a:ext cx="7704000" cy="307777"/>
          </a:xfrm>
          <a:prstGeom prst="rect">
            <a:avLst/>
          </a:prstGeom>
          <a:noFill/>
        </p:spPr>
        <p:txBody>
          <a:bodyPr wrap="square" rtlCol="0">
            <a:spAutoFit/>
          </a:bodyPr>
          <a:lstStyle/>
          <a:p>
            <a:r>
              <a:rPr lang="en-US" dirty="0">
                <a:solidFill>
                  <a:schemeClr val="tx2"/>
                </a:solidFill>
              </a:rPr>
              <a:t>All Dataset Contains 5 captions per image</a:t>
            </a:r>
            <a:endParaRPr lang="en-NZ" dirty="0">
              <a:solidFill>
                <a:schemeClr val="tx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43667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Looking at Data</a:t>
            </a:r>
            <a:endParaRPr sz="3200" dirty="0"/>
          </a:p>
        </p:txBody>
      </p:sp>
      <p:sp>
        <p:nvSpPr>
          <p:cNvPr id="1597" name="Google Shape;1597;p41"/>
          <p:cNvSpPr/>
          <p:nvPr/>
        </p:nvSpPr>
        <p:spPr>
          <a:xfrm>
            <a:off x="8915628" y="4694303"/>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77;p30">
            <a:extLst>
              <a:ext uri="{FF2B5EF4-FFF2-40B4-BE49-F238E27FC236}">
                <a16:creationId xmlns:a16="http://schemas.microsoft.com/office/drawing/2014/main" id="{49471A2B-7B08-227F-0B54-E38B1AAB13DA}"/>
              </a:ext>
            </a:extLst>
          </p:cNvPr>
          <p:cNvCxnSpPr>
            <a:cxnSpLocks/>
          </p:cNvCxnSpPr>
          <p:nvPr/>
        </p:nvCxnSpPr>
        <p:spPr>
          <a:xfrm>
            <a:off x="1658112" y="1175222"/>
            <a:ext cx="5546852" cy="0"/>
          </a:xfrm>
          <a:prstGeom prst="straightConnector1">
            <a:avLst/>
          </a:prstGeom>
          <a:noFill/>
          <a:ln w="19050" cap="flat" cmpd="sng">
            <a:solidFill>
              <a:schemeClr val="lt2"/>
            </a:solidFill>
            <a:prstDash val="solid"/>
            <a:round/>
            <a:headEnd type="oval" w="med" len="med"/>
            <a:tailEnd type="oval" w="med" len="med"/>
          </a:ln>
        </p:spPr>
      </p:cxnSp>
      <p:pic>
        <p:nvPicPr>
          <p:cNvPr id="3" name="image11.jpeg" descr="Text, letter  Description automatically generated">
            <a:extLst>
              <a:ext uri="{FF2B5EF4-FFF2-40B4-BE49-F238E27FC236}">
                <a16:creationId xmlns:a16="http://schemas.microsoft.com/office/drawing/2014/main" id="{6B097D3D-4DC9-A433-3C04-EB1AAE0F1CB2}"/>
              </a:ext>
            </a:extLst>
          </p:cNvPr>
          <p:cNvPicPr>
            <a:picLocks noChangeAspect="1"/>
          </p:cNvPicPr>
          <p:nvPr/>
        </p:nvPicPr>
        <p:blipFill>
          <a:blip r:embed="rId4" cstate="print"/>
          <a:stretch>
            <a:fillRect/>
          </a:stretch>
        </p:blipFill>
        <p:spPr>
          <a:xfrm>
            <a:off x="914400" y="1261109"/>
            <a:ext cx="7315200" cy="343319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3058362" y="87590"/>
            <a:ext cx="3027276" cy="180950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t>Data Cleaning</a:t>
            </a:r>
            <a:endParaRPr sz="3200" dirty="0"/>
          </a:p>
        </p:txBody>
      </p:sp>
      <p:cxnSp>
        <p:nvCxnSpPr>
          <p:cNvPr id="177" name="Google Shape;177;p30"/>
          <p:cNvCxnSpPr>
            <a:cxnSpLocks/>
          </p:cNvCxnSpPr>
          <p:nvPr/>
        </p:nvCxnSpPr>
        <p:spPr>
          <a:xfrm>
            <a:off x="3317010" y="1271649"/>
            <a:ext cx="1895624" cy="0"/>
          </a:xfrm>
          <a:prstGeom prst="straightConnector1">
            <a:avLst/>
          </a:prstGeom>
          <a:noFill/>
          <a:ln w="19050" cap="flat" cmpd="sng">
            <a:solidFill>
              <a:schemeClr val="lt2"/>
            </a:solidFill>
            <a:prstDash val="solid"/>
            <a:round/>
            <a:headEnd type="oval" w="med" len="med"/>
            <a:tailEnd type="oval" w="med" len="med"/>
          </a:ln>
        </p:spPr>
      </p:cxnSp>
      <p:sp>
        <p:nvSpPr>
          <p:cNvPr id="2" name="Arrow: Down 1">
            <a:extLst>
              <a:ext uri="{FF2B5EF4-FFF2-40B4-BE49-F238E27FC236}">
                <a16:creationId xmlns:a16="http://schemas.microsoft.com/office/drawing/2014/main" id="{4DEDA3D4-D219-82E2-8144-AB344BE3CC6E}"/>
              </a:ext>
            </a:extLst>
          </p:cNvPr>
          <p:cNvSpPr/>
          <p:nvPr/>
        </p:nvSpPr>
        <p:spPr>
          <a:xfrm rot="2441901">
            <a:off x="3548093" y="1569735"/>
            <a:ext cx="689957" cy="128016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3" name="Rectangle 2">
            <a:extLst>
              <a:ext uri="{FF2B5EF4-FFF2-40B4-BE49-F238E27FC236}">
                <a16:creationId xmlns:a16="http://schemas.microsoft.com/office/drawing/2014/main" id="{3A96A89C-CB98-E199-FDBB-F453B931DC22}"/>
              </a:ext>
            </a:extLst>
          </p:cNvPr>
          <p:cNvSpPr/>
          <p:nvPr/>
        </p:nvSpPr>
        <p:spPr>
          <a:xfrm>
            <a:off x="1895302" y="2920048"/>
            <a:ext cx="2152996" cy="5712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Text Pre-processing</a:t>
            </a:r>
            <a:endParaRPr lang="en-NZ" dirty="0"/>
          </a:p>
        </p:txBody>
      </p:sp>
      <p:sp>
        <p:nvSpPr>
          <p:cNvPr id="4" name="Arrow: Down 3">
            <a:extLst>
              <a:ext uri="{FF2B5EF4-FFF2-40B4-BE49-F238E27FC236}">
                <a16:creationId xmlns:a16="http://schemas.microsoft.com/office/drawing/2014/main" id="{4D60B15C-8C63-C157-51D9-85989FB3B090}"/>
              </a:ext>
            </a:extLst>
          </p:cNvPr>
          <p:cNvSpPr/>
          <p:nvPr/>
        </p:nvSpPr>
        <p:spPr>
          <a:xfrm rot="19125113">
            <a:off x="4835484" y="1531011"/>
            <a:ext cx="648396" cy="134166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5" name="Rectangle 4">
            <a:extLst>
              <a:ext uri="{FF2B5EF4-FFF2-40B4-BE49-F238E27FC236}">
                <a16:creationId xmlns:a16="http://schemas.microsoft.com/office/drawing/2014/main" id="{34E635DB-A250-0B14-FBEF-80CC6FB4D16A}"/>
              </a:ext>
            </a:extLst>
          </p:cNvPr>
          <p:cNvSpPr/>
          <p:nvPr/>
        </p:nvSpPr>
        <p:spPr>
          <a:xfrm>
            <a:off x="5120640" y="2919966"/>
            <a:ext cx="2152996" cy="5712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 Pre-processing</a:t>
            </a:r>
            <a:endParaRPr lang="en-NZ" dirty="0"/>
          </a:p>
        </p:txBody>
      </p:sp>
    </p:spTree>
    <p:extLst>
      <p:ext uri="{BB962C8B-B14F-4D97-AF65-F5344CB8AC3E}">
        <p14:creationId xmlns:p14="http://schemas.microsoft.com/office/powerpoint/2010/main" val="30973198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2560320" y="87590"/>
            <a:ext cx="3525318" cy="180950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dirty="0"/>
              <a:t>Text Pre-processing</a:t>
            </a:r>
            <a:endParaRPr sz="3200" dirty="0"/>
          </a:p>
        </p:txBody>
      </p:sp>
      <p:cxnSp>
        <p:nvCxnSpPr>
          <p:cNvPr id="177" name="Google Shape;177;p30"/>
          <p:cNvCxnSpPr>
            <a:cxnSpLocks/>
          </p:cNvCxnSpPr>
          <p:nvPr/>
        </p:nvCxnSpPr>
        <p:spPr>
          <a:xfrm>
            <a:off x="3308697" y="1271649"/>
            <a:ext cx="1895624" cy="0"/>
          </a:xfrm>
          <a:prstGeom prst="straightConnector1">
            <a:avLst/>
          </a:prstGeom>
          <a:noFill/>
          <a:ln w="19050" cap="flat" cmpd="sng">
            <a:solidFill>
              <a:schemeClr val="lt2"/>
            </a:solidFill>
            <a:prstDash val="solid"/>
            <a:round/>
            <a:headEnd type="oval" w="med" len="med"/>
            <a:tailEnd type="oval" w="med" len="med"/>
          </a:ln>
        </p:spPr>
      </p:cxnSp>
      <p:pic>
        <p:nvPicPr>
          <p:cNvPr id="9" name="Picture 8">
            <a:extLst>
              <a:ext uri="{FF2B5EF4-FFF2-40B4-BE49-F238E27FC236}">
                <a16:creationId xmlns:a16="http://schemas.microsoft.com/office/drawing/2014/main" id="{BAFDC5DB-5BBC-4BDD-542B-9FAB492106DC}"/>
              </a:ext>
            </a:extLst>
          </p:cNvPr>
          <p:cNvPicPr>
            <a:picLocks noChangeAspect="1"/>
          </p:cNvPicPr>
          <p:nvPr/>
        </p:nvPicPr>
        <p:blipFill>
          <a:blip r:embed="rId3"/>
          <a:stretch>
            <a:fillRect/>
          </a:stretch>
        </p:blipFill>
        <p:spPr>
          <a:xfrm>
            <a:off x="942975" y="1540711"/>
            <a:ext cx="7258050" cy="1114425"/>
          </a:xfrm>
          <a:prstGeom prst="rect">
            <a:avLst/>
          </a:prstGeom>
        </p:spPr>
      </p:pic>
      <p:sp>
        <p:nvSpPr>
          <p:cNvPr id="10" name="TextBox 9">
            <a:extLst>
              <a:ext uri="{FF2B5EF4-FFF2-40B4-BE49-F238E27FC236}">
                <a16:creationId xmlns:a16="http://schemas.microsoft.com/office/drawing/2014/main" id="{B8938639-D4A6-CC17-FCDC-04017BB618D8}"/>
              </a:ext>
            </a:extLst>
          </p:cNvPr>
          <p:cNvSpPr txBox="1"/>
          <p:nvPr/>
        </p:nvSpPr>
        <p:spPr>
          <a:xfrm>
            <a:off x="3566419" y="2655136"/>
            <a:ext cx="4305993" cy="307777"/>
          </a:xfrm>
          <a:prstGeom prst="rect">
            <a:avLst/>
          </a:prstGeom>
          <a:noFill/>
        </p:spPr>
        <p:txBody>
          <a:bodyPr wrap="square" rtlCol="0">
            <a:spAutoFit/>
          </a:bodyPr>
          <a:lstStyle/>
          <a:p>
            <a:r>
              <a:rPr lang="en-US" dirty="0">
                <a:solidFill>
                  <a:schemeClr val="tx2"/>
                </a:solidFill>
              </a:rPr>
              <a:t>Before Preprocessing</a:t>
            </a:r>
            <a:endParaRPr lang="en-NZ" dirty="0">
              <a:solidFill>
                <a:schemeClr val="tx2"/>
              </a:solidFill>
            </a:endParaRPr>
          </a:p>
        </p:txBody>
      </p:sp>
      <p:pic>
        <p:nvPicPr>
          <p:cNvPr id="12" name="Picture 11">
            <a:extLst>
              <a:ext uri="{FF2B5EF4-FFF2-40B4-BE49-F238E27FC236}">
                <a16:creationId xmlns:a16="http://schemas.microsoft.com/office/drawing/2014/main" id="{BA6E1C56-3F1C-F499-038A-5EE64B44DDC7}"/>
              </a:ext>
            </a:extLst>
          </p:cNvPr>
          <p:cNvPicPr>
            <a:picLocks noChangeAspect="1"/>
          </p:cNvPicPr>
          <p:nvPr/>
        </p:nvPicPr>
        <p:blipFill>
          <a:blip r:embed="rId4"/>
          <a:stretch>
            <a:fillRect/>
          </a:stretch>
        </p:blipFill>
        <p:spPr>
          <a:xfrm>
            <a:off x="942974" y="3182793"/>
            <a:ext cx="7258050" cy="1076325"/>
          </a:xfrm>
          <a:prstGeom prst="rect">
            <a:avLst/>
          </a:prstGeom>
        </p:spPr>
      </p:pic>
      <p:sp>
        <p:nvSpPr>
          <p:cNvPr id="13" name="TextBox 12">
            <a:extLst>
              <a:ext uri="{FF2B5EF4-FFF2-40B4-BE49-F238E27FC236}">
                <a16:creationId xmlns:a16="http://schemas.microsoft.com/office/drawing/2014/main" id="{FDF9D976-DAD6-8C16-AB9D-C95E1EAB9613}"/>
              </a:ext>
            </a:extLst>
          </p:cNvPr>
          <p:cNvSpPr txBox="1"/>
          <p:nvPr/>
        </p:nvSpPr>
        <p:spPr>
          <a:xfrm>
            <a:off x="3566419" y="4325109"/>
            <a:ext cx="4701366" cy="307777"/>
          </a:xfrm>
          <a:prstGeom prst="rect">
            <a:avLst/>
          </a:prstGeom>
          <a:noFill/>
        </p:spPr>
        <p:txBody>
          <a:bodyPr wrap="square" rtlCol="0">
            <a:spAutoFit/>
          </a:bodyPr>
          <a:lstStyle/>
          <a:p>
            <a:r>
              <a:rPr lang="en-US" dirty="0">
                <a:solidFill>
                  <a:schemeClr val="tx2"/>
                </a:solidFill>
              </a:rPr>
              <a:t>After Preprocessing</a:t>
            </a:r>
            <a:endParaRPr lang="en-NZ" dirty="0">
              <a:solidFill>
                <a:schemeClr val="tx2"/>
              </a:solidFill>
            </a:endParaRPr>
          </a:p>
        </p:txBody>
      </p:sp>
    </p:spTree>
    <p:extLst>
      <p:ext uri="{BB962C8B-B14F-4D97-AF65-F5344CB8AC3E}">
        <p14:creationId xmlns:p14="http://schemas.microsoft.com/office/powerpoint/2010/main" val="1961972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43667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200" dirty="0"/>
              <a:t>Image Pre-Processing </a:t>
            </a:r>
            <a:endParaRPr sz="3200" dirty="0"/>
          </a:p>
        </p:txBody>
      </p:sp>
      <p:sp>
        <p:nvSpPr>
          <p:cNvPr id="1590" name="Google Shape;1590;p41"/>
          <p:cNvSpPr txBox="1"/>
          <p:nvPr/>
        </p:nvSpPr>
        <p:spPr>
          <a:xfrm>
            <a:off x="1389006" y="1389381"/>
            <a:ext cx="6255377" cy="71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endParaRPr sz="1200" b="1" dirty="0">
              <a:solidFill>
                <a:schemeClr val="accent4"/>
              </a:solidFill>
              <a:latin typeface="Fira Sans Condensed Light" panose="020B0403050000020004" pitchFamily="34" charset="0"/>
              <a:ea typeface="Fira Sans Condensed Light"/>
              <a:cs typeface="Fira Sans Condensed Light"/>
              <a:sym typeface="Fira Sans Condensed Light"/>
            </a:endParaRPr>
          </a:p>
        </p:txBody>
      </p:sp>
      <p:sp>
        <p:nvSpPr>
          <p:cNvPr id="1597" name="Google Shape;1597;p41"/>
          <p:cNvSpPr/>
          <p:nvPr/>
        </p:nvSpPr>
        <p:spPr>
          <a:xfrm>
            <a:off x="8915628" y="4694303"/>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0;p25">
            <a:extLst>
              <a:ext uri="{FF2B5EF4-FFF2-40B4-BE49-F238E27FC236}">
                <a16:creationId xmlns:a16="http://schemas.microsoft.com/office/drawing/2014/main" id="{C86743B3-F779-51C0-1B57-658D7E228B64}"/>
              </a:ext>
            </a:extLst>
          </p:cNvPr>
          <p:cNvSpPr txBox="1">
            <a:spLocks/>
          </p:cNvSpPr>
          <p:nvPr/>
        </p:nvSpPr>
        <p:spPr>
          <a:xfrm>
            <a:off x="404899" y="1494642"/>
            <a:ext cx="8368926" cy="3232961"/>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lvl="0" indent="0" algn="l" rtl="0">
              <a:spcBef>
                <a:spcPts val="0"/>
              </a:spcBef>
              <a:spcAft>
                <a:spcPts val="1600"/>
              </a:spcAft>
              <a:buNone/>
            </a:pPr>
            <a:r>
              <a:rPr lang="en-GB" sz="1800" b="1" dirty="0"/>
              <a:t>What is feature extraction? </a:t>
            </a:r>
          </a:p>
          <a:p>
            <a:pPr marL="0" lvl="0" indent="0" algn="l" rtl="0">
              <a:spcBef>
                <a:spcPts val="0"/>
              </a:spcBef>
              <a:spcAft>
                <a:spcPts val="1600"/>
              </a:spcAft>
              <a:buNone/>
            </a:pPr>
            <a:r>
              <a:rPr lang="en-GB" sz="1800" b="1" dirty="0"/>
              <a:t>Feature Extraction reduces the number of features by creating new features from the existing ones and then discarding the original features. These new reduced sets of features summarize most of the information in the original set. I have used ResNet50 for this task.</a:t>
            </a:r>
          </a:p>
          <a:p>
            <a:pPr marL="0" lvl="0" indent="0" algn="l" rtl="0">
              <a:spcBef>
                <a:spcPts val="0"/>
              </a:spcBef>
              <a:spcAft>
                <a:spcPts val="1600"/>
              </a:spcAft>
              <a:buNone/>
            </a:pPr>
            <a:r>
              <a:rPr lang="en-GB" sz="1800" b="1" dirty="0"/>
              <a:t>What is RestNet50?</a:t>
            </a:r>
          </a:p>
          <a:p>
            <a:pPr marL="0" lvl="0" indent="0" algn="l" rtl="0">
              <a:spcBef>
                <a:spcPts val="0"/>
              </a:spcBef>
              <a:spcAft>
                <a:spcPts val="1600"/>
              </a:spcAft>
              <a:buNone/>
            </a:pPr>
            <a:r>
              <a:rPr lang="en-GB" sz="1800" b="1" dirty="0"/>
              <a:t>Pretrained Model on ImageNet Dataset and uses skip connections. </a:t>
            </a:r>
          </a:p>
          <a:p>
            <a:pPr marL="0" lvl="0" indent="0" algn="l" rtl="0">
              <a:spcBef>
                <a:spcPts val="0"/>
              </a:spcBef>
              <a:spcAft>
                <a:spcPts val="1600"/>
              </a:spcAft>
              <a:buNone/>
            </a:pPr>
            <a:endParaRPr lang="en-GB" sz="1800" b="1" dirty="0"/>
          </a:p>
          <a:p>
            <a:pPr marL="0" lvl="0" indent="0" algn="l" rtl="0">
              <a:spcBef>
                <a:spcPts val="0"/>
              </a:spcBef>
              <a:spcAft>
                <a:spcPts val="1600"/>
              </a:spcAft>
              <a:buNone/>
            </a:pPr>
            <a:endParaRPr lang="en-GB" sz="1800" b="1" dirty="0"/>
          </a:p>
          <a:p>
            <a:pPr marL="0" lvl="0" indent="0" algn="l" rtl="0">
              <a:spcBef>
                <a:spcPts val="0"/>
              </a:spcBef>
              <a:spcAft>
                <a:spcPts val="1600"/>
              </a:spcAft>
              <a:buNone/>
            </a:pPr>
            <a:endParaRPr lang="en-GB" sz="1800" b="1" dirty="0"/>
          </a:p>
        </p:txBody>
      </p:sp>
      <p:cxnSp>
        <p:nvCxnSpPr>
          <p:cNvPr id="11" name="Google Shape;177;p30">
            <a:extLst>
              <a:ext uri="{FF2B5EF4-FFF2-40B4-BE49-F238E27FC236}">
                <a16:creationId xmlns:a16="http://schemas.microsoft.com/office/drawing/2014/main" id="{49471A2B-7B08-227F-0B54-E38B1AAB13DA}"/>
              </a:ext>
            </a:extLst>
          </p:cNvPr>
          <p:cNvCxnSpPr>
            <a:cxnSpLocks/>
          </p:cNvCxnSpPr>
          <p:nvPr/>
        </p:nvCxnSpPr>
        <p:spPr>
          <a:xfrm>
            <a:off x="2291787" y="1175222"/>
            <a:ext cx="4595150" cy="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661758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65702" y="-28160"/>
            <a:ext cx="4839675" cy="180950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3200" dirty="0"/>
              <a:t>Why use Resnet50 ?</a:t>
            </a:r>
          </a:p>
        </p:txBody>
      </p:sp>
      <p:cxnSp>
        <p:nvCxnSpPr>
          <p:cNvPr id="177" name="Google Shape;177;p30"/>
          <p:cNvCxnSpPr>
            <a:cxnSpLocks/>
          </p:cNvCxnSpPr>
          <p:nvPr/>
        </p:nvCxnSpPr>
        <p:spPr>
          <a:xfrm>
            <a:off x="869489" y="1275226"/>
            <a:ext cx="4015027" cy="0"/>
          </a:xfrm>
          <a:prstGeom prst="straightConnector1">
            <a:avLst/>
          </a:prstGeom>
          <a:noFill/>
          <a:ln w="19050" cap="flat" cmpd="sng">
            <a:solidFill>
              <a:schemeClr val="lt2"/>
            </a:solidFill>
            <a:prstDash val="solid"/>
            <a:round/>
            <a:headEnd type="oval" w="med" len="med"/>
            <a:tailEnd type="oval" w="med" len="med"/>
          </a:ln>
        </p:spPr>
      </p:cxnSp>
      <p:sp>
        <p:nvSpPr>
          <p:cNvPr id="16" name="Google Shape;110;p25">
            <a:extLst>
              <a:ext uri="{FF2B5EF4-FFF2-40B4-BE49-F238E27FC236}">
                <a16:creationId xmlns:a16="http://schemas.microsoft.com/office/drawing/2014/main" id="{9123F7B1-FBEC-E376-D874-23D50D688202}"/>
              </a:ext>
            </a:extLst>
          </p:cNvPr>
          <p:cNvSpPr txBox="1">
            <a:spLocks/>
          </p:cNvSpPr>
          <p:nvPr/>
        </p:nvSpPr>
        <p:spPr>
          <a:xfrm>
            <a:off x="565702" y="1479665"/>
            <a:ext cx="7825944" cy="1809499"/>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21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0"/>
              </a:spcBef>
              <a:spcAft>
                <a:spcPts val="0"/>
              </a:spcAft>
              <a:buClr>
                <a:schemeClr val="lt2"/>
              </a:buClr>
              <a:buSzPts val="2100"/>
              <a:buFont typeface="Fira Sans Condensed Light"/>
              <a:buNone/>
              <a:defRPr sz="2100" b="0" i="0" u="none" strike="noStrike" cap="none">
                <a:solidFill>
                  <a:schemeClr val="lt2"/>
                </a:solidFill>
                <a:latin typeface="Fira Sans Condensed Light"/>
                <a:ea typeface="Fira Sans Condensed Light"/>
                <a:cs typeface="Fira Sans Condensed Light"/>
                <a:sym typeface="Fira Sans Condensed Light"/>
              </a:defRPr>
            </a:lvl9pPr>
          </a:lstStyle>
          <a:p>
            <a:pPr marL="342900" indent="-342900">
              <a:buFont typeface="Arial" panose="020B0604020202020204" pitchFamily="34" charset="0"/>
              <a:buChar char="•"/>
            </a:pPr>
            <a:r>
              <a:rPr lang="en-GB" sz="2000" b="1" dirty="0"/>
              <a:t>Networks with many layers can be trained easily without increasing the training error percentage. </a:t>
            </a:r>
          </a:p>
          <a:p>
            <a:pPr marL="342900" indent="-342900">
              <a:buFont typeface="Arial" panose="020B0604020202020204" pitchFamily="34" charset="0"/>
              <a:buChar char="•"/>
            </a:pPr>
            <a:r>
              <a:rPr lang="en-GB" sz="2000" b="1" dirty="0" err="1"/>
              <a:t>ResNets</a:t>
            </a:r>
            <a:r>
              <a:rPr lang="en-GB" sz="2000" b="1" dirty="0"/>
              <a:t> help in tackling the vanishing gradient problem. </a:t>
            </a:r>
          </a:p>
          <a:p>
            <a:pPr marL="342900" indent="-342900">
              <a:buFont typeface="Arial" panose="020B0604020202020204" pitchFamily="34" charset="0"/>
              <a:buChar char="•"/>
            </a:pPr>
            <a:r>
              <a:rPr lang="en-GB" sz="2000" b="1" dirty="0" err="1"/>
              <a:t>ResNets</a:t>
            </a:r>
            <a:r>
              <a:rPr lang="en-GB" sz="2000" b="1" dirty="0"/>
              <a:t> are relatively faster than other pre-trained CNN transfer models</a:t>
            </a:r>
            <a:endParaRPr lang="en-GB" sz="2000" b="1" dirty="0">
              <a:solidFill>
                <a:schemeClr val="accent4"/>
              </a:solidFill>
            </a:endParaRPr>
          </a:p>
        </p:txBody>
      </p:sp>
      <p:pic>
        <p:nvPicPr>
          <p:cNvPr id="3" name="Picture 2">
            <a:extLst>
              <a:ext uri="{FF2B5EF4-FFF2-40B4-BE49-F238E27FC236}">
                <a16:creationId xmlns:a16="http://schemas.microsoft.com/office/drawing/2014/main" id="{475C490F-2A06-B668-7B89-D366FEAD0549}"/>
              </a:ext>
            </a:extLst>
          </p:cNvPr>
          <p:cNvPicPr>
            <a:picLocks noChangeAspect="1"/>
          </p:cNvPicPr>
          <p:nvPr/>
        </p:nvPicPr>
        <p:blipFill>
          <a:blip r:embed="rId4"/>
          <a:stretch>
            <a:fillRect/>
          </a:stretch>
        </p:blipFill>
        <p:spPr>
          <a:xfrm>
            <a:off x="565702" y="3493602"/>
            <a:ext cx="7763651" cy="829016"/>
          </a:xfrm>
          <a:prstGeom prst="rect">
            <a:avLst/>
          </a:prstGeom>
        </p:spPr>
      </p:pic>
      <p:sp>
        <p:nvSpPr>
          <p:cNvPr id="4" name="TextBox 3">
            <a:extLst>
              <a:ext uri="{FF2B5EF4-FFF2-40B4-BE49-F238E27FC236}">
                <a16:creationId xmlns:a16="http://schemas.microsoft.com/office/drawing/2014/main" id="{64BC6426-D42E-1A4F-A842-784D5A006D8B}"/>
              </a:ext>
            </a:extLst>
          </p:cNvPr>
          <p:cNvSpPr txBox="1"/>
          <p:nvPr/>
        </p:nvSpPr>
        <p:spPr>
          <a:xfrm>
            <a:off x="3699163" y="4373167"/>
            <a:ext cx="4289367" cy="307777"/>
          </a:xfrm>
          <a:prstGeom prst="rect">
            <a:avLst/>
          </a:prstGeom>
          <a:noFill/>
        </p:spPr>
        <p:txBody>
          <a:bodyPr wrap="square" rtlCol="0">
            <a:spAutoFit/>
          </a:bodyPr>
          <a:lstStyle/>
          <a:p>
            <a:r>
              <a:rPr lang="en-US" dirty="0">
                <a:solidFill>
                  <a:schemeClr val="tx2"/>
                </a:solidFill>
              </a:rPr>
              <a:t>Extracted Feature</a:t>
            </a:r>
            <a:endParaRPr lang="en-NZ" dirty="0">
              <a:solidFill>
                <a:schemeClr val="tx2"/>
              </a:solidFill>
            </a:endParaRPr>
          </a:p>
        </p:txBody>
      </p:sp>
    </p:spTree>
    <p:extLst>
      <p:ext uri="{BB962C8B-B14F-4D97-AF65-F5344CB8AC3E}">
        <p14:creationId xmlns:p14="http://schemas.microsoft.com/office/powerpoint/2010/main" val="2965530376"/>
      </p:ext>
    </p:extLst>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309</TotalTime>
  <Words>516</Words>
  <Application>Microsoft Office PowerPoint</Application>
  <PresentationFormat>On-screen Show (16:9)</PresentationFormat>
  <Paragraphs>114</Paragraphs>
  <Slides>17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Rajdhani</vt:lpstr>
      <vt:lpstr>Fira Sans Condensed Light</vt:lpstr>
      <vt:lpstr>Söhne</vt:lpstr>
      <vt:lpstr>Anton</vt:lpstr>
      <vt:lpstr>Andalus</vt:lpstr>
      <vt:lpstr>Arial</vt:lpstr>
      <vt:lpstr>Advent Pro Light</vt:lpstr>
      <vt:lpstr>Ai Tech Agency by Slidesgo</vt:lpstr>
      <vt:lpstr>  Image Caption  Generator</vt:lpstr>
      <vt:lpstr>Introduction</vt:lpstr>
      <vt:lpstr>Applications on Image Captioning</vt:lpstr>
      <vt:lpstr>Datasets</vt:lpstr>
      <vt:lpstr>Looking at Data</vt:lpstr>
      <vt:lpstr>Data Cleaning</vt:lpstr>
      <vt:lpstr>Text Pre-processing</vt:lpstr>
      <vt:lpstr>Image Pre-Processing </vt:lpstr>
      <vt:lpstr>Why use Resnet50 ?</vt:lpstr>
      <vt:lpstr>Train/Test Split</vt:lpstr>
      <vt:lpstr>Model Building Using LSTM </vt:lpstr>
      <vt:lpstr>Journey to Optimization </vt:lpstr>
      <vt:lpstr>Addressing Bias &amp; Variance </vt:lpstr>
      <vt:lpstr>Evaluating with BLUE</vt:lpstr>
      <vt:lpstr>Visualizing Result </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Image Captioning </dc:title>
  <cp:lastModifiedBy>Raj Patel</cp:lastModifiedBy>
  <cp:revision>35</cp:revision>
  <dcterms:modified xsi:type="dcterms:W3CDTF">2023-06-17T00:09:24Z</dcterms:modified>
</cp:coreProperties>
</file>